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Poppins Bold" charset="1" panose="00000800000000000000"/>
      <p:regular r:id="rId18"/>
    </p:embeddedFont>
    <p:embeddedFont>
      <p:font typeface="Poppins Light" charset="1" panose="00000400000000000000"/>
      <p:regular r:id="rId19"/>
    </p:embeddedFont>
    <p:embeddedFont>
      <p:font typeface="Poppins" charset="1" panose="00000500000000000000"/>
      <p:regular r:id="rId20"/>
    </p:embeddedFont>
    <p:embeddedFont>
      <p:font typeface="Poppins Extra-Light" charset="1" panose="00000300000000000000"/>
      <p:regular r:id="rId21"/>
    </p:embeddedFont>
    <p:embeddedFont>
      <p:font typeface="Poppins Semi-Bold" charset="1" panose="000007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3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51" r="0" b="-8393"/>
            </a:stretch>
          </a:blipFill>
        </p:spPr>
      </p:sp>
      <p:sp>
        <p:nvSpPr>
          <p:cNvPr name="Freeform 3" id="3"/>
          <p:cNvSpPr/>
          <p:nvPr/>
        </p:nvSpPr>
        <p:spPr>
          <a:xfrm flipH="false" flipV="false" rot="0">
            <a:off x="1664332" y="1281641"/>
            <a:ext cx="554025" cy="536900"/>
          </a:xfrm>
          <a:custGeom>
            <a:avLst/>
            <a:gdLst/>
            <a:ahLst/>
            <a:cxnLst/>
            <a:rect r="r" b="b" t="t" l="l"/>
            <a:pathLst>
              <a:path h="536900" w="554025">
                <a:moveTo>
                  <a:pt x="0" y="0"/>
                </a:moveTo>
                <a:lnTo>
                  <a:pt x="554025" y="0"/>
                </a:lnTo>
                <a:lnTo>
                  <a:pt x="554025" y="536900"/>
                </a:lnTo>
                <a:lnTo>
                  <a:pt x="0" y="536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4332" y="8024773"/>
            <a:ext cx="424953" cy="424953"/>
          </a:xfrm>
          <a:custGeom>
            <a:avLst/>
            <a:gdLst/>
            <a:ahLst/>
            <a:cxnLst/>
            <a:rect r="r" b="b" t="t" l="l"/>
            <a:pathLst>
              <a:path h="424953" w="424953">
                <a:moveTo>
                  <a:pt x="0" y="0"/>
                </a:moveTo>
                <a:lnTo>
                  <a:pt x="424954" y="0"/>
                </a:lnTo>
                <a:lnTo>
                  <a:pt x="424954" y="424953"/>
                </a:lnTo>
                <a:lnTo>
                  <a:pt x="0" y="4249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413701" y="2775890"/>
            <a:ext cx="6075034" cy="2861002"/>
            <a:chOff x="0" y="0"/>
            <a:chExt cx="941182" cy="443244"/>
          </a:xfrm>
        </p:grpSpPr>
        <p:sp>
          <p:nvSpPr>
            <p:cNvPr name="Freeform 6" id="6"/>
            <p:cNvSpPr/>
            <p:nvPr/>
          </p:nvSpPr>
          <p:spPr>
            <a:xfrm flipH="false" flipV="false" rot="0">
              <a:off x="0" y="0"/>
              <a:ext cx="941182" cy="443244"/>
            </a:xfrm>
            <a:custGeom>
              <a:avLst/>
              <a:gdLst/>
              <a:ahLst/>
              <a:cxnLst/>
              <a:rect r="r" b="b" t="t" l="l"/>
              <a:pathLst>
                <a:path h="443244" w="941182">
                  <a:moveTo>
                    <a:pt x="25488" y="0"/>
                  </a:moveTo>
                  <a:lnTo>
                    <a:pt x="915694" y="0"/>
                  </a:lnTo>
                  <a:cubicBezTo>
                    <a:pt x="922454" y="0"/>
                    <a:pt x="928937" y="2685"/>
                    <a:pt x="933717" y="7465"/>
                  </a:cubicBezTo>
                  <a:cubicBezTo>
                    <a:pt x="938496" y="12245"/>
                    <a:pt x="941182" y="18728"/>
                    <a:pt x="941182" y="25488"/>
                  </a:cubicBezTo>
                  <a:lnTo>
                    <a:pt x="941182" y="417756"/>
                  </a:lnTo>
                  <a:cubicBezTo>
                    <a:pt x="941182" y="431833"/>
                    <a:pt x="929771" y="443244"/>
                    <a:pt x="915694" y="443244"/>
                  </a:cubicBezTo>
                  <a:lnTo>
                    <a:pt x="25488" y="443244"/>
                  </a:lnTo>
                  <a:cubicBezTo>
                    <a:pt x="11411" y="443244"/>
                    <a:pt x="0" y="431833"/>
                    <a:pt x="0" y="417756"/>
                  </a:cubicBezTo>
                  <a:lnTo>
                    <a:pt x="0" y="25488"/>
                  </a:lnTo>
                  <a:cubicBezTo>
                    <a:pt x="0" y="11411"/>
                    <a:pt x="11411" y="0"/>
                    <a:pt x="25488" y="0"/>
                  </a:cubicBezTo>
                  <a:close/>
                </a:path>
              </a:pathLst>
            </a:custGeom>
            <a:blipFill>
              <a:blip r:embed="rId7"/>
              <a:stretch>
                <a:fillRect l="0" t="-9985" r="0" b="-9985"/>
              </a:stretch>
            </a:blipFill>
            <a:ln w="76200" cap="sq">
              <a:solidFill>
                <a:srgbClr val="FFFFFF"/>
              </a:solidFill>
              <a:prstDash val="solid"/>
              <a:miter/>
            </a:ln>
          </p:spPr>
        </p:sp>
      </p:grpSp>
      <p:grpSp>
        <p:nvGrpSpPr>
          <p:cNvPr name="Group 7" id="7"/>
          <p:cNvGrpSpPr/>
          <p:nvPr/>
        </p:nvGrpSpPr>
        <p:grpSpPr>
          <a:xfrm rot="0">
            <a:off x="10413701" y="5800956"/>
            <a:ext cx="6075034" cy="2861002"/>
            <a:chOff x="0" y="0"/>
            <a:chExt cx="941182" cy="443244"/>
          </a:xfrm>
        </p:grpSpPr>
        <p:sp>
          <p:nvSpPr>
            <p:cNvPr name="Freeform 8" id="8"/>
            <p:cNvSpPr/>
            <p:nvPr/>
          </p:nvSpPr>
          <p:spPr>
            <a:xfrm flipH="false" flipV="false" rot="0">
              <a:off x="0" y="0"/>
              <a:ext cx="941182" cy="443244"/>
            </a:xfrm>
            <a:custGeom>
              <a:avLst/>
              <a:gdLst/>
              <a:ahLst/>
              <a:cxnLst/>
              <a:rect r="r" b="b" t="t" l="l"/>
              <a:pathLst>
                <a:path h="443244" w="941182">
                  <a:moveTo>
                    <a:pt x="25488" y="0"/>
                  </a:moveTo>
                  <a:lnTo>
                    <a:pt x="915694" y="0"/>
                  </a:lnTo>
                  <a:cubicBezTo>
                    <a:pt x="922454" y="0"/>
                    <a:pt x="928937" y="2685"/>
                    <a:pt x="933717" y="7465"/>
                  </a:cubicBezTo>
                  <a:cubicBezTo>
                    <a:pt x="938496" y="12245"/>
                    <a:pt x="941182" y="18728"/>
                    <a:pt x="941182" y="25488"/>
                  </a:cubicBezTo>
                  <a:lnTo>
                    <a:pt x="941182" y="417756"/>
                  </a:lnTo>
                  <a:cubicBezTo>
                    <a:pt x="941182" y="431833"/>
                    <a:pt x="929771" y="443244"/>
                    <a:pt x="915694" y="443244"/>
                  </a:cubicBezTo>
                  <a:lnTo>
                    <a:pt x="25488" y="443244"/>
                  </a:lnTo>
                  <a:cubicBezTo>
                    <a:pt x="11411" y="443244"/>
                    <a:pt x="0" y="431833"/>
                    <a:pt x="0" y="417756"/>
                  </a:cubicBezTo>
                  <a:lnTo>
                    <a:pt x="0" y="25488"/>
                  </a:lnTo>
                  <a:cubicBezTo>
                    <a:pt x="0" y="11411"/>
                    <a:pt x="11411" y="0"/>
                    <a:pt x="25488" y="0"/>
                  </a:cubicBezTo>
                  <a:close/>
                </a:path>
              </a:pathLst>
            </a:custGeom>
            <a:blipFill>
              <a:blip r:embed="rId8"/>
              <a:stretch>
                <a:fillRect l="0" t="-20337" r="0" b="-20337"/>
              </a:stretch>
            </a:blipFill>
            <a:ln w="76200" cap="sq">
              <a:solidFill>
                <a:srgbClr val="FFFFFF"/>
              </a:solidFill>
              <a:prstDash val="solid"/>
              <a:miter/>
            </a:ln>
          </p:spPr>
        </p:sp>
      </p:grpSp>
      <p:sp>
        <p:nvSpPr>
          <p:cNvPr name="Freeform 9" id="9"/>
          <p:cNvSpPr/>
          <p:nvPr/>
        </p:nvSpPr>
        <p:spPr>
          <a:xfrm flipH="true" flipV="false" rot="0">
            <a:off x="7814971" y="1818541"/>
            <a:ext cx="2474085" cy="2945505"/>
          </a:xfrm>
          <a:custGeom>
            <a:avLst/>
            <a:gdLst/>
            <a:ahLst/>
            <a:cxnLst/>
            <a:rect r="r" b="b" t="t" l="l"/>
            <a:pathLst>
              <a:path h="2945505" w="2474085">
                <a:moveTo>
                  <a:pt x="2474085" y="0"/>
                </a:moveTo>
                <a:lnTo>
                  <a:pt x="0" y="0"/>
                </a:lnTo>
                <a:lnTo>
                  <a:pt x="0" y="2945505"/>
                </a:lnTo>
                <a:lnTo>
                  <a:pt x="2474085" y="2945505"/>
                </a:lnTo>
                <a:lnTo>
                  <a:pt x="2474085"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910147" y="2531574"/>
            <a:ext cx="7858440" cy="4619756"/>
          </a:xfrm>
          <a:prstGeom prst="rect">
            <a:avLst/>
          </a:prstGeom>
        </p:spPr>
        <p:txBody>
          <a:bodyPr anchor="t" rtlCol="false" tIns="0" lIns="0" bIns="0" rIns="0">
            <a:spAutoFit/>
          </a:bodyPr>
          <a:lstStyle/>
          <a:p>
            <a:pPr algn="l">
              <a:lnSpc>
                <a:spcPts val="5114"/>
              </a:lnSpc>
            </a:pPr>
            <a:r>
              <a:rPr lang="en-US" sz="5746" b="true">
                <a:solidFill>
                  <a:srgbClr val="FFFFFF"/>
                </a:solidFill>
                <a:latin typeface="Poppins Bold"/>
                <a:ea typeface="Poppins Bold"/>
                <a:cs typeface="Poppins Bold"/>
                <a:sym typeface="Poppins Bold"/>
              </a:rPr>
              <a:t>PREDICCIÓN DE RETRASOS EN VUELOS COMERCIALES UTILIZANDO MODELOS DE CLASIFICACIÓN</a:t>
            </a:r>
          </a:p>
          <a:p>
            <a:pPr algn="l">
              <a:lnSpc>
                <a:spcPts val="5114"/>
              </a:lnSpc>
            </a:pPr>
          </a:p>
        </p:txBody>
      </p:sp>
      <p:sp>
        <p:nvSpPr>
          <p:cNvPr name="TextBox 11" id="11"/>
          <p:cNvSpPr txBox="true"/>
          <p:nvPr/>
        </p:nvSpPr>
        <p:spPr>
          <a:xfrm rot="0">
            <a:off x="1664332" y="6563638"/>
            <a:ext cx="8090262" cy="1118235"/>
          </a:xfrm>
          <a:prstGeom prst="rect">
            <a:avLst/>
          </a:prstGeom>
        </p:spPr>
        <p:txBody>
          <a:bodyPr anchor="t" rtlCol="false" tIns="0" lIns="0" bIns="0" rIns="0">
            <a:spAutoFit/>
          </a:bodyPr>
          <a:lstStyle/>
          <a:p>
            <a:pPr algn="l">
              <a:lnSpc>
                <a:spcPts val="2940"/>
              </a:lnSpc>
            </a:pPr>
            <a:r>
              <a:rPr lang="en-US" sz="2100" spc="630">
                <a:solidFill>
                  <a:srgbClr val="FFFFFF"/>
                </a:solidFill>
                <a:latin typeface="Poppins Light"/>
                <a:ea typeface="Poppins Light"/>
                <a:cs typeface="Poppins Light"/>
                <a:sym typeface="Poppins Light"/>
              </a:rPr>
              <a:t>PREPARADO POR: </a:t>
            </a:r>
          </a:p>
          <a:p>
            <a:pPr algn="l">
              <a:lnSpc>
                <a:spcPts val="2940"/>
              </a:lnSpc>
            </a:pPr>
            <a:r>
              <a:rPr lang="en-US" sz="2100" spc="630">
                <a:solidFill>
                  <a:srgbClr val="FFFFFF"/>
                </a:solidFill>
                <a:latin typeface="Poppins Light"/>
                <a:ea typeface="Poppins Light"/>
                <a:cs typeface="Poppins Light"/>
                <a:sym typeface="Poppins Light"/>
              </a:rPr>
              <a:t>ANGIEL E. FERNANDEZ O</a:t>
            </a:r>
          </a:p>
          <a:p>
            <a:pPr algn="l">
              <a:lnSpc>
                <a:spcPts val="2940"/>
              </a:lnSpc>
            </a:pPr>
            <a:r>
              <a:rPr lang="en-US" sz="2100" spc="630">
                <a:solidFill>
                  <a:srgbClr val="FFFFFF"/>
                </a:solidFill>
                <a:latin typeface="Poppins Light"/>
                <a:ea typeface="Poppins Light"/>
                <a:cs typeface="Poppins Light"/>
                <a:sym typeface="Poppins Light"/>
              </a:rPr>
              <a:t>8-897-592</a:t>
            </a:r>
          </a:p>
        </p:txBody>
      </p:sp>
      <p:sp>
        <p:nvSpPr>
          <p:cNvPr name="TextBox 12" id="12"/>
          <p:cNvSpPr txBox="true"/>
          <p:nvPr/>
        </p:nvSpPr>
        <p:spPr>
          <a:xfrm rot="0">
            <a:off x="2299964" y="1333874"/>
            <a:ext cx="2539402"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Story Telling</a:t>
            </a:r>
          </a:p>
        </p:txBody>
      </p:sp>
      <p:sp>
        <p:nvSpPr>
          <p:cNvPr name="TextBox 13" id="13"/>
          <p:cNvSpPr txBox="true"/>
          <p:nvPr/>
        </p:nvSpPr>
        <p:spPr>
          <a:xfrm rot="0">
            <a:off x="2178279" y="8021032"/>
            <a:ext cx="3732086" cy="746760"/>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Proyecto Final de la materia de Modelos Predictivos</a:t>
            </a:r>
          </a:p>
        </p:txBody>
      </p:sp>
      <p:sp>
        <p:nvSpPr>
          <p:cNvPr name="TextBox 14" id="14"/>
          <p:cNvSpPr txBox="true"/>
          <p:nvPr/>
        </p:nvSpPr>
        <p:spPr>
          <a:xfrm rot="0">
            <a:off x="10289056" y="1333874"/>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Puntualidad</a:t>
            </a:r>
          </a:p>
        </p:txBody>
      </p:sp>
      <p:sp>
        <p:nvSpPr>
          <p:cNvPr name="TextBox 15" id="15"/>
          <p:cNvSpPr txBox="true"/>
          <p:nvPr/>
        </p:nvSpPr>
        <p:spPr>
          <a:xfrm rot="0">
            <a:off x="12589232" y="1333874"/>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Retrasos</a:t>
            </a:r>
          </a:p>
        </p:txBody>
      </p:sp>
      <p:sp>
        <p:nvSpPr>
          <p:cNvPr name="TextBox 16" id="16"/>
          <p:cNvSpPr txBox="true"/>
          <p:nvPr/>
        </p:nvSpPr>
        <p:spPr>
          <a:xfrm rot="0">
            <a:off x="14891819" y="1333874"/>
            <a:ext cx="1721562" cy="746760"/>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Experiencia del Usuario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976" t="-37014" r="-17454" b="-1956"/>
            </a:stretch>
          </a:blipFill>
        </p:spPr>
      </p:sp>
      <p:grpSp>
        <p:nvGrpSpPr>
          <p:cNvPr name="Group 3" id="3"/>
          <p:cNvGrpSpPr/>
          <p:nvPr/>
        </p:nvGrpSpPr>
        <p:grpSpPr>
          <a:xfrm rot="0">
            <a:off x="1346516" y="4655415"/>
            <a:ext cx="4360044" cy="4459611"/>
            <a:chOff x="0" y="0"/>
            <a:chExt cx="1148324" cy="1174548"/>
          </a:xfrm>
        </p:grpSpPr>
        <p:sp>
          <p:nvSpPr>
            <p:cNvPr name="Freeform 4" id="4"/>
            <p:cNvSpPr/>
            <p:nvPr/>
          </p:nvSpPr>
          <p:spPr>
            <a:xfrm flipH="false" flipV="false" rot="0">
              <a:off x="0" y="0"/>
              <a:ext cx="1148324" cy="1174548"/>
            </a:xfrm>
            <a:custGeom>
              <a:avLst/>
              <a:gdLst/>
              <a:ahLst/>
              <a:cxnLst/>
              <a:rect r="r" b="b" t="t" l="l"/>
              <a:pathLst>
                <a:path h="1174548" w="1148324">
                  <a:moveTo>
                    <a:pt x="28410" y="0"/>
                  </a:moveTo>
                  <a:lnTo>
                    <a:pt x="1119914" y="0"/>
                  </a:lnTo>
                  <a:cubicBezTo>
                    <a:pt x="1135604" y="0"/>
                    <a:pt x="1148324" y="12720"/>
                    <a:pt x="1148324" y="28410"/>
                  </a:cubicBezTo>
                  <a:lnTo>
                    <a:pt x="1148324" y="1146137"/>
                  </a:lnTo>
                  <a:cubicBezTo>
                    <a:pt x="1148324" y="1161828"/>
                    <a:pt x="1135604" y="1174548"/>
                    <a:pt x="1119914" y="1174548"/>
                  </a:cubicBezTo>
                  <a:lnTo>
                    <a:pt x="28410" y="1174548"/>
                  </a:lnTo>
                  <a:cubicBezTo>
                    <a:pt x="12720" y="1174548"/>
                    <a:pt x="0" y="1161828"/>
                    <a:pt x="0" y="1146137"/>
                  </a:cubicBezTo>
                  <a:lnTo>
                    <a:pt x="0" y="28410"/>
                  </a:lnTo>
                  <a:cubicBezTo>
                    <a:pt x="0" y="12720"/>
                    <a:pt x="12720" y="0"/>
                    <a:pt x="28410" y="0"/>
                  </a:cubicBezTo>
                  <a:close/>
                </a:path>
              </a:pathLst>
            </a:custGeom>
            <a:solidFill>
              <a:srgbClr val="001737"/>
            </a:solidFill>
            <a:ln w="19050" cap="sq">
              <a:solidFill>
                <a:srgbClr val="FFFFFF"/>
              </a:solidFill>
              <a:prstDash val="solid"/>
              <a:miter/>
            </a:ln>
          </p:spPr>
        </p:sp>
        <p:sp>
          <p:nvSpPr>
            <p:cNvPr name="TextBox 5" id="5"/>
            <p:cNvSpPr txBox="true"/>
            <p:nvPr/>
          </p:nvSpPr>
          <p:spPr>
            <a:xfrm>
              <a:off x="0" y="-57150"/>
              <a:ext cx="1148324" cy="1231698"/>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9461816" y="4655415"/>
            <a:ext cx="4360044" cy="4459611"/>
            <a:chOff x="0" y="0"/>
            <a:chExt cx="1148324" cy="1174548"/>
          </a:xfrm>
        </p:grpSpPr>
        <p:sp>
          <p:nvSpPr>
            <p:cNvPr name="Freeform 7" id="7"/>
            <p:cNvSpPr/>
            <p:nvPr/>
          </p:nvSpPr>
          <p:spPr>
            <a:xfrm flipH="false" flipV="false" rot="0">
              <a:off x="0" y="0"/>
              <a:ext cx="1148324" cy="1174548"/>
            </a:xfrm>
            <a:custGeom>
              <a:avLst/>
              <a:gdLst/>
              <a:ahLst/>
              <a:cxnLst/>
              <a:rect r="r" b="b" t="t" l="l"/>
              <a:pathLst>
                <a:path h="1174548" w="1148324">
                  <a:moveTo>
                    <a:pt x="28410" y="0"/>
                  </a:moveTo>
                  <a:lnTo>
                    <a:pt x="1119914" y="0"/>
                  </a:lnTo>
                  <a:cubicBezTo>
                    <a:pt x="1135604" y="0"/>
                    <a:pt x="1148324" y="12720"/>
                    <a:pt x="1148324" y="28410"/>
                  </a:cubicBezTo>
                  <a:lnTo>
                    <a:pt x="1148324" y="1146137"/>
                  </a:lnTo>
                  <a:cubicBezTo>
                    <a:pt x="1148324" y="1161828"/>
                    <a:pt x="1135604" y="1174548"/>
                    <a:pt x="1119914" y="1174548"/>
                  </a:cubicBezTo>
                  <a:lnTo>
                    <a:pt x="28410" y="1174548"/>
                  </a:lnTo>
                  <a:cubicBezTo>
                    <a:pt x="12720" y="1174548"/>
                    <a:pt x="0" y="1161828"/>
                    <a:pt x="0" y="1146137"/>
                  </a:cubicBezTo>
                  <a:lnTo>
                    <a:pt x="0" y="28410"/>
                  </a:lnTo>
                  <a:cubicBezTo>
                    <a:pt x="0" y="12720"/>
                    <a:pt x="12720" y="0"/>
                    <a:pt x="28410" y="0"/>
                  </a:cubicBezTo>
                  <a:close/>
                </a:path>
              </a:pathLst>
            </a:custGeom>
            <a:solidFill>
              <a:srgbClr val="001737"/>
            </a:solidFill>
            <a:ln w="19050" cap="sq">
              <a:solidFill>
                <a:srgbClr val="FFFFFF"/>
              </a:solidFill>
              <a:prstDash val="solid"/>
              <a:miter/>
            </a:ln>
          </p:spPr>
        </p:sp>
        <p:sp>
          <p:nvSpPr>
            <p:cNvPr name="TextBox 8" id="8"/>
            <p:cNvSpPr txBox="true"/>
            <p:nvPr/>
          </p:nvSpPr>
          <p:spPr>
            <a:xfrm>
              <a:off x="0" y="-57150"/>
              <a:ext cx="1148324" cy="1231698"/>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4872058" y="6549305"/>
            <a:ext cx="3954125" cy="2565721"/>
            <a:chOff x="0" y="0"/>
            <a:chExt cx="812800" cy="527403"/>
          </a:xfrm>
        </p:grpSpPr>
        <p:sp>
          <p:nvSpPr>
            <p:cNvPr name="Freeform 10" id="10"/>
            <p:cNvSpPr/>
            <p:nvPr/>
          </p:nvSpPr>
          <p:spPr>
            <a:xfrm flipH="false" flipV="false" rot="0">
              <a:off x="0" y="0"/>
              <a:ext cx="812800" cy="527403"/>
            </a:xfrm>
            <a:custGeom>
              <a:avLst/>
              <a:gdLst/>
              <a:ahLst/>
              <a:cxnLst/>
              <a:rect r="r" b="b" t="t" l="l"/>
              <a:pathLst>
                <a:path h="527403" w="812800">
                  <a:moveTo>
                    <a:pt x="29369" y="0"/>
                  </a:moveTo>
                  <a:lnTo>
                    <a:pt x="783431" y="0"/>
                  </a:lnTo>
                  <a:cubicBezTo>
                    <a:pt x="799651" y="0"/>
                    <a:pt x="812800" y="13149"/>
                    <a:pt x="812800" y="29369"/>
                  </a:cubicBezTo>
                  <a:lnTo>
                    <a:pt x="812800" y="498034"/>
                  </a:lnTo>
                  <a:cubicBezTo>
                    <a:pt x="812800" y="514254"/>
                    <a:pt x="799651" y="527403"/>
                    <a:pt x="783431" y="527403"/>
                  </a:cubicBezTo>
                  <a:lnTo>
                    <a:pt x="29369" y="527403"/>
                  </a:lnTo>
                  <a:cubicBezTo>
                    <a:pt x="13149" y="527403"/>
                    <a:pt x="0" y="514254"/>
                    <a:pt x="0" y="498034"/>
                  </a:cubicBezTo>
                  <a:lnTo>
                    <a:pt x="0" y="29369"/>
                  </a:lnTo>
                  <a:cubicBezTo>
                    <a:pt x="0" y="13149"/>
                    <a:pt x="13149" y="0"/>
                    <a:pt x="29369" y="0"/>
                  </a:cubicBezTo>
                  <a:close/>
                </a:path>
              </a:pathLst>
            </a:custGeom>
            <a:blipFill>
              <a:blip r:embed="rId3"/>
              <a:stretch>
                <a:fillRect l="0" t="-1435" r="0" b="-1435"/>
              </a:stretch>
            </a:blipFill>
            <a:ln w="28575" cap="sq">
              <a:solidFill>
                <a:srgbClr val="FFFFFF"/>
              </a:solidFill>
              <a:prstDash val="solid"/>
              <a:miter/>
            </a:ln>
          </p:spPr>
        </p:sp>
      </p:grpSp>
      <p:grpSp>
        <p:nvGrpSpPr>
          <p:cNvPr name="Group 11" id="11"/>
          <p:cNvGrpSpPr/>
          <p:nvPr/>
        </p:nvGrpSpPr>
        <p:grpSpPr>
          <a:xfrm rot="0">
            <a:off x="12987358" y="6549305"/>
            <a:ext cx="3954125" cy="2565721"/>
            <a:chOff x="0" y="0"/>
            <a:chExt cx="812800" cy="527403"/>
          </a:xfrm>
        </p:grpSpPr>
        <p:sp>
          <p:nvSpPr>
            <p:cNvPr name="Freeform 12" id="12"/>
            <p:cNvSpPr/>
            <p:nvPr/>
          </p:nvSpPr>
          <p:spPr>
            <a:xfrm flipH="false" flipV="false" rot="0">
              <a:off x="0" y="0"/>
              <a:ext cx="812800" cy="527403"/>
            </a:xfrm>
            <a:custGeom>
              <a:avLst/>
              <a:gdLst/>
              <a:ahLst/>
              <a:cxnLst/>
              <a:rect r="r" b="b" t="t" l="l"/>
              <a:pathLst>
                <a:path h="527403" w="812800">
                  <a:moveTo>
                    <a:pt x="29369" y="0"/>
                  </a:moveTo>
                  <a:lnTo>
                    <a:pt x="783431" y="0"/>
                  </a:lnTo>
                  <a:cubicBezTo>
                    <a:pt x="799651" y="0"/>
                    <a:pt x="812800" y="13149"/>
                    <a:pt x="812800" y="29369"/>
                  </a:cubicBezTo>
                  <a:lnTo>
                    <a:pt x="812800" y="498034"/>
                  </a:lnTo>
                  <a:cubicBezTo>
                    <a:pt x="812800" y="514254"/>
                    <a:pt x="799651" y="527403"/>
                    <a:pt x="783431" y="527403"/>
                  </a:cubicBezTo>
                  <a:lnTo>
                    <a:pt x="29369" y="527403"/>
                  </a:lnTo>
                  <a:cubicBezTo>
                    <a:pt x="13149" y="527403"/>
                    <a:pt x="0" y="514254"/>
                    <a:pt x="0" y="498034"/>
                  </a:cubicBezTo>
                  <a:lnTo>
                    <a:pt x="0" y="29369"/>
                  </a:lnTo>
                  <a:cubicBezTo>
                    <a:pt x="0" y="13149"/>
                    <a:pt x="13149" y="0"/>
                    <a:pt x="29369" y="0"/>
                  </a:cubicBezTo>
                  <a:close/>
                </a:path>
              </a:pathLst>
            </a:custGeom>
            <a:blipFill>
              <a:blip r:embed="rId4"/>
              <a:stretch>
                <a:fillRect l="-14887" t="0" r="-14887" b="0"/>
              </a:stretch>
            </a:blipFill>
            <a:ln w="28575" cap="sq">
              <a:solidFill>
                <a:srgbClr val="FFFFFF"/>
              </a:solidFill>
              <a:prstDash val="solid"/>
              <a:miter/>
            </a:ln>
          </p:spPr>
        </p:sp>
      </p:grpSp>
      <p:sp>
        <p:nvSpPr>
          <p:cNvPr name="Freeform 13" id="13"/>
          <p:cNvSpPr/>
          <p:nvPr/>
        </p:nvSpPr>
        <p:spPr>
          <a:xfrm flipH="false" flipV="false" rot="0">
            <a:off x="1664332" y="1281641"/>
            <a:ext cx="554025" cy="536900"/>
          </a:xfrm>
          <a:custGeom>
            <a:avLst/>
            <a:gdLst/>
            <a:ahLst/>
            <a:cxnLst/>
            <a:rect r="r" b="b" t="t" l="l"/>
            <a:pathLst>
              <a:path h="536900" w="554025">
                <a:moveTo>
                  <a:pt x="0" y="0"/>
                </a:moveTo>
                <a:lnTo>
                  <a:pt x="554025" y="0"/>
                </a:lnTo>
                <a:lnTo>
                  <a:pt x="554025" y="536900"/>
                </a:lnTo>
                <a:lnTo>
                  <a:pt x="0" y="536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982148" y="2205470"/>
            <a:ext cx="13555590" cy="2833381"/>
          </a:xfrm>
          <a:prstGeom prst="rect">
            <a:avLst/>
          </a:prstGeom>
        </p:spPr>
        <p:txBody>
          <a:bodyPr anchor="t" rtlCol="false" tIns="0" lIns="0" bIns="0" rIns="0">
            <a:spAutoFit/>
          </a:bodyPr>
          <a:lstStyle/>
          <a:p>
            <a:pPr algn="ctr">
              <a:lnSpc>
                <a:spcPts val="7111"/>
              </a:lnSpc>
            </a:pPr>
            <a:r>
              <a:rPr lang="en-US" b="true" sz="7485">
                <a:solidFill>
                  <a:srgbClr val="FFFFFF"/>
                </a:solidFill>
                <a:latin typeface="Poppins Semi-Bold"/>
                <a:ea typeface="Poppins Semi-Bold"/>
                <a:cs typeface="Poppins Semi-Bold"/>
                <a:sym typeface="Poppins Semi-Bold"/>
              </a:rPr>
              <a:t>MEJORAR LA PREDICCIÓN DEL MODELO</a:t>
            </a:r>
          </a:p>
          <a:p>
            <a:pPr algn="ctr">
              <a:lnSpc>
                <a:spcPts val="7111"/>
              </a:lnSpc>
            </a:pPr>
          </a:p>
        </p:txBody>
      </p:sp>
      <p:sp>
        <p:nvSpPr>
          <p:cNvPr name="TextBox 15" id="15"/>
          <p:cNvSpPr txBox="true"/>
          <p:nvPr/>
        </p:nvSpPr>
        <p:spPr>
          <a:xfrm rot="0">
            <a:off x="1475604" y="5296026"/>
            <a:ext cx="3396455" cy="3367532"/>
          </a:xfrm>
          <a:prstGeom prst="rect">
            <a:avLst/>
          </a:prstGeom>
        </p:spPr>
        <p:txBody>
          <a:bodyPr anchor="t" rtlCol="false" tIns="0" lIns="0" bIns="0" rIns="0">
            <a:spAutoFit/>
          </a:bodyPr>
          <a:lstStyle/>
          <a:p>
            <a:pPr algn="l" marL="367031" indent="-183515" lvl="1">
              <a:lnSpc>
                <a:spcPts val="2074"/>
              </a:lnSpc>
              <a:buFont typeface="Arial"/>
              <a:buChar char="•"/>
            </a:pPr>
            <a:r>
              <a:rPr lang="en-US" sz="1700">
                <a:solidFill>
                  <a:srgbClr val="FFFFFF"/>
                </a:solidFill>
                <a:latin typeface="Poppins Extra-Light"/>
                <a:ea typeface="Poppins Extra-Light"/>
                <a:cs typeface="Poppins Extra-Light"/>
                <a:sym typeface="Poppins Extra-Light"/>
              </a:rPr>
              <a:t>Agregar más variables relevantes: clima, tráfico, tipo de aeronave, capacidad del aeropuerto.</a:t>
            </a:r>
          </a:p>
          <a:p>
            <a:pPr algn="l">
              <a:lnSpc>
                <a:spcPts val="2074"/>
              </a:lnSpc>
            </a:pPr>
          </a:p>
          <a:p>
            <a:pPr algn="l" marL="367031" indent="-183515" lvl="1">
              <a:lnSpc>
                <a:spcPts val="2074"/>
              </a:lnSpc>
              <a:buFont typeface="Arial"/>
              <a:buChar char="•"/>
            </a:pPr>
            <a:r>
              <a:rPr lang="en-US" sz="1700">
                <a:solidFill>
                  <a:srgbClr val="FFFFFF"/>
                </a:solidFill>
                <a:latin typeface="Poppins Extra-Light"/>
                <a:ea typeface="Poppins Extra-Light"/>
                <a:cs typeface="Poppins Extra-Light"/>
                <a:sym typeface="Poppins Extra-Light"/>
              </a:rPr>
              <a:t>Usar validación cruzada estratificada para mejorar la generalización.</a:t>
            </a:r>
          </a:p>
          <a:p>
            <a:pPr algn="l" marL="367031" indent="-183515" lvl="1">
              <a:lnSpc>
                <a:spcPts val="2074"/>
              </a:lnSpc>
              <a:buFont typeface="Arial"/>
              <a:buChar char="•"/>
            </a:pPr>
          </a:p>
          <a:p>
            <a:pPr algn="l" marL="367031" indent="-183515" lvl="1">
              <a:lnSpc>
                <a:spcPts val="2074"/>
              </a:lnSpc>
              <a:buFont typeface="Arial"/>
              <a:buChar char="•"/>
            </a:pPr>
            <a:r>
              <a:rPr lang="en-US" sz="1700">
                <a:solidFill>
                  <a:srgbClr val="FFFFFF"/>
                </a:solidFill>
                <a:latin typeface="Poppins Extra-Light"/>
                <a:ea typeface="Poppins Extra-Light"/>
                <a:cs typeface="Poppins Extra-Light"/>
                <a:sym typeface="Poppins Extra-Light"/>
              </a:rPr>
              <a:t>Probar técnicas de ensamblado (ensemble) combinando CatBoost con otros modelos.</a:t>
            </a:r>
          </a:p>
        </p:txBody>
      </p:sp>
      <p:sp>
        <p:nvSpPr>
          <p:cNvPr name="TextBox 16" id="16"/>
          <p:cNvSpPr txBox="true"/>
          <p:nvPr/>
        </p:nvSpPr>
        <p:spPr>
          <a:xfrm rot="0">
            <a:off x="9726768" y="5296026"/>
            <a:ext cx="3396455" cy="3367532"/>
          </a:xfrm>
          <a:prstGeom prst="rect">
            <a:avLst/>
          </a:prstGeom>
        </p:spPr>
        <p:txBody>
          <a:bodyPr anchor="t" rtlCol="false" tIns="0" lIns="0" bIns="0" rIns="0">
            <a:spAutoFit/>
          </a:bodyPr>
          <a:lstStyle/>
          <a:p>
            <a:pPr algn="l" marL="367031" indent="-183515" lvl="1">
              <a:lnSpc>
                <a:spcPts val="2074"/>
              </a:lnSpc>
              <a:buFont typeface="Arial"/>
              <a:buChar char="•"/>
            </a:pPr>
            <a:r>
              <a:rPr lang="en-US" sz="1700">
                <a:solidFill>
                  <a:srgbClr val="FFFFFF"/>
                </a:solidFill>
                <a:latin typeface="Poppins Extra-Light"/>
                <a:ea typeface="Poppins Extra-Light"/>
                <a:cs typeface="Poppins Extra-Light"/>
                <a:sym typeface="Poppins Extra-Light"/>
              </a:rPr>
              <a:t>Implementar optimización bayesiana de hiperparámetros para mejorar el rendimiento más allá de GridSearchCV.</a:t>
            </a:r>
          </a:p>
          <a:p>
            <a:pPr algn="l">
              <a:lnSpc>
                <a:spcPts val="2074"/>
              </a:lnSpc>
            </a:pPr>
          </a:p>
          <a:p>
            <a:pPr algn="l" marL="367031" indent="-183515" lvl="1">
              <a:lnSpc>
                <a:spcPts val="2074"/>
              </a:lnSpc>
              <a:buFont typeface="Arial"/>
              <a:buChar char="•"/>
            </a:pPr>
            <a:r>
              <a:rPr lang="en-US" sz="1700">
                <a:solidFill>
                  <a:srgbClr val="FFFFFF"/>
                </a:solidFill>
                <a:latin typeface="Poppins Extra-Light"/>
                <a:ea typeface="Poppins Extra-Light"/>
                <a:cs typeface="Poppins Extra-Light"/>
                <a:sym typeface="Poppins Extra-Light"/>
              </a:rPr>
              <a:t>Monitorear métricas de alerta falsa (falsos positivos) para ajustar la sensibilidad del modelo sin generar demasiadas predicciones erróneas.</a:t>
            </a:r>
          </a:p>
          <a:p>
            <a:pPr algn="l">
              <a:lnSpc>
                <a:spcPts val="2074"/>
              </a:lnSpc>
            </a:pPr>
          </a:p>
        </p:txBody>
      </p:sp>
      <p:sp>
        <p:nvSpPr>
          <p:cNvPr name="TextBox 17" id="17"/>
          <p:cNvSpPr txBox="true"/>
          <p:nvPr/>
        </p:nvSpPr>
        <p:spPr>
          <a:xfrm rot="0">
            <a:off x="2299964" y="1333874"/>
            <a:ext cx="2539402"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Story Telling</a:t>
            </a:r>
          </a:p>
        </p:txBody>
      </p:sp>
      <p:sp>
        <p:nvSpPr>
          <p:cNvPr name="TextBox 18" id="18"/>
          <p:cNvSpPr txBox="true"/>
          <p:nvPr/>
        </p:nvSpPr>
        <p:spPr>
          <a:xfrm rot="0">
            <a:off x="10289056" y="1333874"/>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Puntualidad</a:t>
            </a:r>
          </a:p>
        </p:txBody>
      </p:sp>
      <p:sp>
        <p:nvSpPr>
          <p:cNvPr name="TextBox 19" id="19"/>
          <p:cNvSpPr txBox="true"/>
          <p:nvPr/>
        </p:nvSpPr>
        <p:spPr>
          <a:xfrm rot="0">
            <a:off x="12589232" y="1333874"/>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Retrasos</a:t>
            </a:r>
          </a:p>
        </p:txBody>
      </p:sp>
      <p:sp>
        <p:nvSpPr>
          <p:cNvPr name="TextBox 20" id="20"/>
          <p:cNvSpPr txBox="true"/>
          <p:nvPr/>
        </p:nvSpPr>
        <p:spPr>
          <a:xfrm rot="0">
            <a:off x="14891819" y="1333874"/>
            <a:ext cx="1721562" cy="746760"/>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Experiencia del Usuario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36" t="-30777" r="-4528" b="-335"/>
            </a:stretch>
          </a:blipFill>
        </p:spPr>
      </p:sp>
      <p:grpSp>
        <p:nvGrpSpPr>
          <p:cNvPr name="Group 3" id="3"/>
          <p:cNvGrpSpPr/>
          <p:nvPr/>
        </p:nvGrpSpPr>
        <p:grpSpPr>
          <a:xfrm rot="0">
            <a:off x="0" y="5692120"/>
            <a:ext cx="18628767" cy="4594880"/>
            <a:chOff x="0" y="0"/>
            <a:chExt cx="3102731" cy="765304"/>
          </a:xfrm>
        </p:grpSpPr>
        <p:sp>
          <p:nvSpPr>
            <p:cNvPr name="Freeform 4" id="4"/>
            <p:cNvSpPr/>
            <p:nvPr/>
          </p:nvSpPr>
          <p:spPr>
            <a:xfrm flipH="false" flipV="false" rot="0">
              <a:off x="0" y="0"/>
              <a:ext cx="3102731" cy="765304"/>
            </a:xfrm>
            <a:custGeom>
              <a:avLst/>
              <a:gdLst/>
              <a:ahLst/>
              <a:cxnLst/>
              <a:rect r="r" b="b" t="t" l="l"/>
              <a:pathLst>
                <a:path h="765304" w="3102731">
                  <a:moveTo>
                    <a:pt x="0" y="0"/>
                  </a:moveTo>
                  <a:lnTo>
                    <a:pt x="3102731" y="0"/>
                  </a:lnTo>
                  <a:lnTo>
                    <a:pt x="3102731" y="765304"/>
                  </a:lnTo>
                  <a:lnTo>
                    <a:pt x="0" y="765304"/>
                  </a:lnTo>
                  <a:close/>
                </a:path>
              </a:pathLst>
            </a:custGeom>
            <a:blipFill>
              <a:blip r:embed="rId3"/>
              <a:stretch>
                <a:fillRect l="0" t="-144335" r="0" b="-25731"/>
              </a:stretch>
            </a:blipFill>
            <a:ln w="57150" cap="sq">
              <a:solidFill>
                <a:srgbClr val="FFFFFF"/>
              </a:solidFill>
              <a:prstDash val="solid"/>
              <a:miter/>
            </a:ln>
          </p:spPr>
        </p:sp>
      </p:grpSp>
      <p:grpSp>
        <p:nvGrpSpPr>
          <p:cNvPr name="Group 5" id="5"/>
          <p:cNvGrpSpPr/>
          <p:nvPr/>
        </p:nvGrpSpPr>
        <p:grpSpPr>
          <a:xfrm rot="0">
            <a:off x="240515" y="2927771"/>
            <a:ext cx="5828840" cy="1184569"/>
            <a:chOff x="0" y="0"/>
            <a:chExt cx="1535168" cy="311985"/>
          </a:xfrm>
        </p:grpSpPr>
        <p:sp>
          <p:nvSpPr>
            <p:cNvPr name="Freeform 6" id="6"/>
            <p:cNvSpPr/>
            <p:nvPr/>
          </p:nvSpPr>
          <p:spPr>
            <a:xfrm flipH="false" flipV="false" rot="0">
              <a:off x="0" y="0"/>
              <a:ext cx="1535168" cy="311985"/>
            </a:xfrm>
            <a:custGeom>
              <a:avLst/>
              <a:gdLst/>
              <a:ahLst/>
              <a:cxnLst/>
              <a:rect r="r" b="b" t="t" l="l"/>
              <a:pathLst>
                <a:path h="311985" w="1535168">
                  <a:moveTo>
                    <a:pt x="13282" y="0"/>
                  </a:moveTo>
                  <a:lnTo>
                    <a:pt x="1521886" y="0"/>
                  </a:lnTo>
                  <a:cubicBezTo>
                    <a:pt x="1529221" y="0"/>
                    <a:pt x="1535168" y="5947"/>
                    <a:pt x="1535168" y="13282"/>
                  </a:cubicBezTo>
                  <a:lnTo>
                    <a:pt x="1535168" y="298703"/>
                  </a:lnTo>
                  <a:cubicBezTo>
                    <a:pt x="1535168" y="306039"/>
                    <a:pt x="1529221" y="311985"/>
                    <a:pt x="1521886" y="311985"/>
                  </a:cubicBezTo>
                  <a:lnTo>
                    <a:pt x="13282" y="311985"/>
                  </a:lnTo>
                  <a:cubicBezTo>
                    <a:pt x="9759" y="311985"/>
                    <a:pt x="6381" y="310586"/>
                    <a:pt x="3890" y="308095"/>
                  </a:cubicBezTo>
                  <a:cubicBezTo>
                    <a:pt x="1399" y="305604"/>
                    <a:pt x="0" y="302226"/>
                    <a:pt x="0" y="298703"/>
                  </a:cubicBezTo>
                  <a:lnTo>
                    <a:pt x="0" y="13282"/>
                  </a:lnTo>
                  <a:cubicBezTo>
                    <a:pt x="0" y="5947"/>
                    <a:pt x="5947" y="0"/>
                    <a:pt x="13282" y="0"/>
                  </a:cubicBezTo>
                  <a:close/>
                </a:path>
              </a:pathLst>
            </a:custGeom>
            <a:solidFill>
              <a:srgbClr val="001737"/>
            </a:solidFill>
            <a:ln w="9525" cap="sq">
              <a:solidFill>
                <a:srgbClr val="FFFFFF"/>
              </a:solidFill>
              <a:prstDash val="solid"/>
              <a:miter/>
            </a:ln>
          </p:spPr>
        </p:sp>
        <p:sp>
          <p:nvSpPr>
            <p:cNvPr name="TextBox 7" id="7"/>
            <p:cNvSpPr txBox="true"/>
            <p:nvPr/>
          </p:nvSpPr>
          <p:spPr>
            <a:xfrm>
              <a:off x="0" y="-57150"/>
              <a:ext cx="1535168" cy="369135"/>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456379" y="4417140"/>
            <a:ext cx="5828840" cy="786556"/>
            <a:chOff x="0" y="0"/>
            <a:chExt cx="1535168" cy="207159"/>
          </a:xfrm>
        </p:grpSpPr>
        <p:sp>
          <p:nvSpPr>
            <p:cNvPr name="Freeform 9" id="9"/>
            <p:cNvSpPr/>
            <p:nvPr/>
          </p:nvSpPr>
          <p:spPr>
            <a:xfrm flipH="false" flipV="false" rot="0">
              <a:off x="0" y="0"/>
              <a:ext cx="1535168" cy="207159"/>
            </a:xfrm>
            <a:custGeom>
              <a:avLst/>
              <a:gdLst/>
              <a:ahLst/>
              <a:cxnLst/>
              <a:rect r="r" b="b" t="t" l="l"/>
              <a:pathLst>
                <a:path h="207159" w="1535168">
                  <a:moveTo>
                    <a:pt x="13282" y="0"/>
                  </a:moveTo>
                  <a:lnTo>
                    <a:pt x="1521886" y="0"/>
                  </a:lnTo>
                  <a:cubicBezTo>
                    <a:pt x="1529221" y="0"/>
                    <a:pt x="1535168" y="5947"/>
                    <a:pt x="1535168" y="13282"/>
                  </a:cubicBezTo>
                  <a:lnTo>
                    <a:pt x="1535168" y="193877"/>
                  </a:lnTo>
                  <a:cubicBezTo>
                    <a:pt x="1535168" y="201212"/>
                    <a:pt x="1529221" y="207159"/>
                    <a:pt x="1521886" y="207159"/>
                  </a:cubicBezTo>
                  <a:lnTo>
                    <a:pt x="13282" y="207159"/>
                  </a:lnTo>
                  <a:cubicBezTo>
                    <a:pt x="5947" y="207159"/>
                    <a:pt x="0" y="201212"/>
                    <a:pt x="0" y="193877"/>
                  </a:cubicBezTo>
                  <a:lnTo>
                    <a:pt x="0" y="13282"/>
                  </a:lnTo>
                  <a:cubicBezTo>
                    <a:pt x="0" y="5947"/>
                    <a:pt x="5947" y="0"/>
                    <a:pt x="13282" y="0"/>
                  </a:cubicBezTo>
                  <a:close/>
                </a:path>
              </a:pathLst>
            </a:custGeom>
            <a:solidFill>
              <a:srgbClr val="001737"/>
            </a:solidFill>
            <a:ln w="9525" cap="sq">
              <a:solidFill>
                <a:srgbClr val="FFFFFF"/>
              </a:solidFill>
              <a:prstDash val="solid"/>
              <a:miter/>
            </a:ln>
          </p:spPr>
        </p:sp>
        <p:sp>
          <p:nvSpPr>
            <p:cNvPr name="TextBox 10" id="10"/>
            <p:cNvSpPr txBox="true"/>
            <p:nvPr/>
          </p:nvSpPr>
          <p:spPr>
            <a:xfrm>
              <a:off x="0" y="-57150"/>
              <a:ext cx="1535168" cy="264309"/>
            </a:xfrm>
            <a:prstGeom prst="rect">
              <a:avLst/>
            </a:prstGeom>
          </p:spPr>
          <p:txBody>
            <a:bodyPr anchor="ctr" rtlCol="false" tIns="50800" lIns="50800" bIns="50800" rIns="50800"/>
            <a:lstStyle/>
            <a:p>
              <a:pPr algn="ctr">
                <a:lnSpc>
                  <a:spcPts val="2940"/>
                </a:lnSpc>
              </a:pPr>
            </a:p>
          </p:txBody>
        </p:sp>
      </p:grpSp>
      <p:sp>
        <p:nvSpPr>
          <p:cNvPr name="Freeform 11" id="11"/>
          <p:cNvSpPr/>
          <p:nvPr/>
        </p:nvSpPr>
        <p:spPr>
          <a:xfrm flipH="false" flipV="false" rot="0">
            <a:off x="456379" y="325640"/>
            <a:ext cx="554025" cy="536900"/>
          </a:xfrm>
          <a:custGeom>
            <a:avLst/>
            <a:gdLst/>
            <a:ahLst/>
            <a:cxnLst/>
            <a:rect r="r" b="b" t="t" l="l"/>
            <a:pathLst>
              <a:path h="536900" w="554025">
                <a:moveTo>
                  <a:pt x="0" y="0"/>
                </a:moveTo>
                <a:lnTo>
                  <a:pt x="554025" y="0"/>
                </a:lnTo>
                <a:lnTo>
                  <a:pt x="554025" y="536901"/>
                </a:lnTo>
                <a:lnTo>
                  <a:pt x="0" y="5369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2158744" y="4365491"/>
            <a:ext cx="5828840" cy="1009019"/>
            <a:chOff x="0" y="0"/>
            <a:chExt cx="1535168" cy="265750"/>
          </a:xfrm>
        </p:grpSpPr>
        <p:sp>
          <p:nvSpPr>
            <p:cNvPr name="Freeform 13" id="13"/>
            <p:cNvSpPr/>
            <p:nvPr/>
          </p:nvSpPr>
          <p:spPr>
            <a:xfrm flipH="false" flipV="false" rot="0">
              <a:off x="0" y="0"/>
              <a:ext cx="1535168" cy="265750"/>
            </a:xfrm>
            <a:custGeom>
              <a:avLst/>
              <a:gdLst/>
              <a:ahLst/>
              <a:cxnLst/>
              <a:rect r="r" b="b" t="t" l="l"/>
              <a:pathLst>
                <a:path h="265750" w="1535168">
                  <a:moveTo>
                    <a:pt x="13282" y="0"/>
                  </a:moveTo>
                  <a:lnTo>
                    <a:pt x="1521886" y="0"/>
                  </a:lnTo>
                  <a:cubicBezTo>
                    <a:pt x="1529221" y="0"/>
                    <a:pt x="1535168" y="5947"/>
                    <a:pt x="1535168" y="13282"/>
                  </a:cubicBezTo>
                  <a:lnTo>
                    <a:pt x="1535168" y="252468"/>
                  </a:lnTo>
                  <a:cubicBezTo>
                    <a:pt x="1535168" y="259803"/>
                    <a:pt x="1529221" y="265750"/>
                    <a:pt x="1521886" y="265750"/>
                  </a:cubicBezTo>
                  <a:lnTo>
                    <a:pt x="13282" y="265750"/>
                  </a:lnTo>
                  <a:cubicBezTo>
                    <a:pt x="5947" y="265750"/>
                    <a:pt x="0" y="259803"/>
                    <a:pt x="0" y="252468"/>
                  </a:cubicBezTo>
                  <a:lnTo>
                    <a:pt x="0" y="13282"/>
                  </a:lnTo>
                  <a:cubicBezTo>
                    <a:pt x="0" y="5947"/>
                    <a:pt x="5947" y="0"/>
                    <a:pt x="13282" y="0"/>
                  </a:cubicBezTo>
                  <a:close/>
                </a:path>
              </a:pathLst>
            </a:custGeom>
            <a:solidFill>
              <a:srgbClr val="001737"/>
            </a:solidFill>
            <a:ln w="9525" cap="sq">
              <a:solidFill>
                <a:srgbClr val="FFFFFF"/>
              </a:solidFill>
              <a:prstDash val="solid"/>
              <a:miter/>
            </a:ln>
          </p:spPr>
        </p:sp>
        <p:sp>
          <p:nvSpPr>
            <p:cNvPr name="TextBox 14" id="14"/>
            <p:cNvSpPr txBox="true"/>
            <p:nvPr/>
          </p:nvSpPr>
          <p:spPr>
            <a:xfrm>
              <a:off x="0" y="-57150"/>
              <a:ext cx="1535168" cy="322900"/>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12067731" y="2797811"/>
            <a:ext cx="5876304" cy="1089045"/>
            <a:chOff x="0" y="0"/>
            <a:chExt cx="1547668" cy="286827"/>
          </a:xfrm>
        </p:grpSpPr>
        <p:sp>
          <p:nvSpPr>
            <p:cNvPr name="Freeform 16" id="16"/>
            <p:cNvSpPr/>
            <p:nvPr/>
          </p:nvSpPr>
          <p:spPr>
            <a:xfrm flipH="false" flipV="false" rot="0">
              <a:off x="0" y="0"/>
              <a:ext cx="1547669" cy="286827"/>
            </a:xfrm>
            <a:custGeom>
              <a:avLst/>
              <a:gdLst/>
              <a:ahLst/>
              <a:cxnLst/>
              <a:rect r="r" b="b" t="t" l="l"/>
              <a:pathLst>
                <a:path h="286827" w="1547669">
                  <a:moveTo>
                    <a:pt x="13175" y="0"/>
                  </a:moveTo>
                  <a:lnTo>
                    <a:pt x="1534494" y="0"/>
                  </a:lnTo>
                  <a:cubicBezTo>
                    <a:pt x="1537988" y="0"/>
                    <a:pt x="1541339" y="1388"/>
                    <a:pt x="1543810" y="3859"/>
                  </a:cubicBezTo>
                  <a:cubicBezTo>
                    <a:pt x="1546280" y="6330"/>
                    <a:pt x="1547669" y="9681"/>
                    <a:pt x="1547669" y="13175"/>
                  </a:cubicBezTo>
                  <a:lnTo>
                    <a:pt x="1547669" y="273652"/>
                  </a:lnTo>
                  <a:cubicBezTo>
                    <a:pt x="1547669" y="277146"/>
                    <a:pt x="1546280" y="280497"/>
                    <a:pt x="1543810" y="282968"/>
                  </a:cubicBezTo>
                  <a:cubicBezTo>
                    <a:pt x="1541339" y="285439"/>
                    <a:pt x="1537988" y="286827"/>
                    <a:pt x="1534494" y="286827"/>
                  </a:cubicBezTo>
                  <a:lnTo>
                    <a:pt x="13175" y="286827"/>
                  </a:lnTo>
                  <a:cubicBezTo>
                    <a:pt x="9681" y="286827"/>
                    <a:pt x="6330" y="285439"/>
                    <a:pt x="3859" y="282968"/>
                  </a:cubicBezTo>
                  <a:cubicBezTo>
                    <a:pt x="1388" y="280497"/>
                    <a:pt x="0" y="277146"/>
                    <a:pt x="0" y="273652"/>
                  </a:cubicBezTo>
                  <a:lnTo>
                    <a:pt x="0" y="13175"/>
                  </a:lnTo>
                  <a:cubicBezTo>
                    <a:pt x="0" y="9681"/>
                    <a:pt x="1388" y="6330"/>
                    <a:pt x="3859" y="3859"/>
                  </a:cubicBezTo>
                  <a:cubicBezTo>
                    <a:pt x="6330" y="1388"/>
                    <a:pt x="9681" y="0"/>
                    <a:pt x="13175" y="0"/>
                  </a:cubicBezTo>
                  <a:close/>
                </a:path>
              </a:pathLst>
            </a:custGeom>
            <a:solidFill>
              <a:srgbClr val="001737"/>
            </a:solidFill>
            <a:ln w="9525" cap="sq">
              <a:solidFill>
                <a:srgbClr val="FFFFFF"/>
              </a:solidFill>
              <a:prstDash val="solid"/>
              <a:miter/>
            </a:ln>
          </p:spPr>
        </p:sp>
        <p:sp>
          <p:nvSpPr>
            <p:cNvPr name="TextBox 17" id="17"/>
            <p:cNvSpPr txBox="true"/>
            <p:nvPr/>
          </p:nvSpPr>
          <p:spPr>
            <a:xfrm>
              <a:off x="0" y="-57150"/>
              <a:ext cx="1547668" cy="343977"/>
            </a:xfrm>
            <a:prstGeom prst="rect">
              <a:avLst/>
            </a:prstGeom>
          </p:spPr>
          <p:txBody>
            <a:bodyPr anchor="ctr" rtlCol="false" tIns="50800" lIns="50800" bIns="50800" rIns="50800"/>
            <a:lstStyle/>
            <a:p>
              <a:pPr algn="ctr">
                <a:lnSpc>
                  <a:spcPts val="2940"/>
                </a:lnSpc>
              </a:pPr>
            </a:p>
          </p:txBody>
        </p:sp>
      </p:grpSp>
      <p:sp>
        <p:nvSpPr>
          <p:cNvPr name="Freeform 18" id="18"/>
          <p:cNvSpPr/>
          <p:nvPr/>
        </p:nvSpPr>
        <p:spPr>
          <a:xfrm flipH="false" flipV="false" rot="0">
            <a:off x="6590766" y="2164198"/>
            <a:ext cx="2418071" cy="2347727"/>
          </a:xfrm>
          <a:custGeom>
            <a:avLst/>
            <a:gdLst/>
            <a:ahLst/>
            <a:cxnLst/>
            <a:rect r="r" b="b" t="t" l="l"/>
            <a:pathLst>
              <a:path h="2347727" w="2418071">
                <a:moveTo>
                  <a:pt x="0" y="0"/>
                </a:moveTo>
                <a:lnTo>
                  <a:pt x="2418071" y="0"/>
                </a:lnTo>
                <a:lnTo>
                  <a:pt x="2418071" y="2347727"/>
                </a:lnTo>
                <a:lnTo>
                  <a:pt x="0" y="23477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8517598" y="3323518"/>
            <a:ext cx="2461536" cy="2050992"/>
          </a:xfrm>
          <a:custGeom>
            <a:avLst/>
            <a:gdLst/>
            <a:ahLst/>
            <a:cxnLst/>
            <a:rect r="r" b="b" t="t" l="l"/>
            <a:pathLst>
              <a:path h="2050992" w="2461536">
                <a:moveTo>
                  <a:pt x="0" y="0"/>
                </a:moveTo>
                <a:lnTo>
                  <a:pt x="2461536" y="0"/>
                </a:lnTo>
                <a:lnTo>
                  <a:pt x="2461536" y="2050993"/>
                </a:lnTo>
                <a:lnTo>
                  <a:pt x="0" y="20509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486953" y="1245040"/>
            <a:ext cx="8290884" cy="1377931"/>
          </a:xfrm>
          <a:prstGeom prst="rect">
            <a:avLst/>
          </a:prstGeom>
        </p:spPr>
        <p:txBody>
          <a:bodyPr anchor="t" rtlCol="false" tIns="0" lIns="0" bIns="0" rIns="0">
            <a:spAutoFit/>
          </a:bodyPr>
          <a:lstStyle/>
          <a:p>
            <a:pPr algn="l">
              <a:lnSpc>
                <a:spcPts val="5074"/>
              </a:lnSpc>
            </a:pPr>
            <a:r>
              <a:rPr lang="en-US" sz="5341" b="true">
                <a:solidFill>
                  <a:srgbClr val="FFFFFF"/>
                </a:solidFill>
                <a:latin typeface="Poppins Semi-Bold"/>
                <a:ea typeface="Poppins Semi-Bold"/>
                <a:cs typeface="Poppins Semi-Bold"/>
                <a:sym typeface="Poppins Semi-Bold"/>
              </a:rPr>
              <a:t>¿QUÉ DESCUBRIÓ DE SI MISMO?</a:t>
            </a:r>
          </a:p>
        </p:txBody>
      </p:sp>
      <p:sp>
        <p:nvSpPr>
          <p:cNvPr name="TextBox 21" id="21"/>
          <p:cNvSpPr txBox="true"/>
          <p:nvPr/>
        </p:nvSpPr>
        <p:spPr>
          <a:xfrm rot="0">
            <a:off x="486953" y="2984921"/>
            <a:ext cx="5335963" cy="798830"/>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FFFFFF"/>
                </a:solidFill>
                <a:latin typeface="Poppins"/>
                <a:ea typeface="Poppins"/>
                <a:cs typeface="Poppins"/>
                <a:sym typeface="Poppins"/>
              </a:rPr>
              <a:t>QUE TENGO AÚN TENGO UN LARGO RECORRIDO POR DELANTE</a:t>
            </a:r>
          </a:p>
        </p:txBody>
      </p:sp>
      <p:sp>
        <p:nvSpPr>
          <p:cNvPr name="TextBox 22" id="22"/>
          <p:cNvSpPr txBox="true"/>
          <p:nvPr/>
        </p:nvSpPr>
        <p:spPr>
          <a:xfrm rot="0">
            <a:off x="456379" y="4582453"/>
            <a:ext cx="5688720" cy="398780"/>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FFFFFF"/>
                </a:solidFill>
                <a:latin typeface="Poppins"/>
                <a:ea typeface="Poppins"/>
                <a:cs typeface="Poppins"/>
                <a:sym typeface="Poppins"/>
              </a:rPr>
              <a:t>CONFIAR EN MI CRITERIO DE ANALISIS</a:t>
            </a:r>
          </a:p>
        </p:txBody>
      </p:sp>
      <p:sp>
        <p:nvSpPr>
          <p:cNvPr name="TextBox 23" id="23"/>
          <p:cNvSpPr txBox="true"/>
          <p:nvPr/>
        </p:nvSpPr>
        <p:spPr>
          <a:xfrm rot="0">
            <a:off x="1259106" y="377873"/>
            <a:ext cx="2539402"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Story Telling</a:t>
            </a:r>
          </a:p>
        </p:txBody>
      </p:sp>
      <p:sp>
        <p:nvSpPr>
          <p:cNvPr name="TextBox 24" id="24"/>
          <p:cNvSpPr txBox="true"/>
          <p:nvPr/>
        </p:nvSpPr>
        <p:spPr>
          <a:xfrm rot="0">
            <a:off x="10289056" y="1333874"/>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Puntualidad</a:t>
            </a:r>
          </a:p>
        </p:txBody>
      </p:sp>
      <p:sp>
        <p:nvSpPr>
          <p:cNvPr name="TextBox 25" id="25"/>
          <p:cNvSpPr txBox="true"/>
          <p:nvPr/>
        </p:nvSpPr>
        <p:spPr>
          <a:xfrm rot="0">
            <a:off x="12589232" y="1333874"/>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Retrasos</a:t>
            </a:r>
          </a:p>
        </p:txBody>
      </p:sp>
      <p:sp>
        <p:nvSpPr>
          <p:cNvPr name="TextBox 26" id="26"/>
          <p:cNvSpPr txBox="true"/>
          <p:nvPr/>
        </p:nvSpPr>
        <p:spPr>
          <a:xfrm rot="0">
            <a:off x="14891819" y="1333874"/>
            <a:ext cx="1721562" cy="746760"/>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Experiencia del Usuario</a:t>
            </a:r>
          </a:p>
        </p:txBody>
      </p:sp>
      <p:sp>
        <p:nvSpPr>
          <p:cNvPr name="TextBox 27" id="27"/>
          <p:cNvSpPr txBox="true"/>
          <p:nvPr/>
        </p:nvSpPr>
        <p:spPr>
          <a:xfrm rot="0">
            <a:off x="12158744" y="2910071"/>
            <a:ext cx="5688720" cy="798830"/>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FFFFFF"/>
                </a:solidFill>
                <a:latin typeface="Poppins"/>
                <a:ea typeface="Poppins"/>
                <a:cs typeface="Poppins"/>
                <a:sym typeface="Poppins"/>
              </a:rPr>
              <a:t>PERDÍ EL MIEDO A LOS DATOS Y A LA PROGRAMACIÓN</a:t>
            </a:r>
          </a:p>
        </p:txBody>
      </p:sp>
      <p:sp>
        <p:nvSpPr>
          <p:cNvPr name="TextBox 28" id="28"/>
          <p:cNvSpPr txBox="true"/>
          <p:nvPr/>
        </p:nvSpPr>
        <p:spPr>
          <a:xfrm rot="0">
            <a:off x="12298863" y="4642036"/>
            <a:ext cx="5688720" cy="398780"/>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FFFFFF"/>
                </a:solidFill>
                <a:latin typeface="Poppins"/>
                <a:ea typeface="Poppins"/>
                <a:cs typeface="Poppins"/>
                <a:sym typeface="Poppins"/>
              </a:rPr>
              <a:t>DESCUBRÍ QUE SOY PERSEVERANTE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51" r="0" b="-8393"/>
            </a:stretch>
          </a:blipFill>
        </p:spPr>
      </p:sp>
      <p:grpSp>
        <p:nvGrpSpPr>
          <p:cNvPr name="Group 3" id="3"/>
          <p:cNvGrpSpPr/>
          <p:nvPr/>
        </p:nvGrpSpPr>
        <p:grpSpPr>
          <a:xfrm rot="0">
            <a:off x="10538346" y="2585833"/>
            <a:ext cx="6075034" cy="3441393"/>
            <a:chOff x="0" y="0"/>
            <a:chExt cx="941182" cy="533162"/>
          </a:xfrm>
        </p:grpSpPr>
        <p:sp>
          <p:nvSpPr>
            <p:cNvPr name="Freeform 4" id="4"/>
            <p:cNvSpPr/>
            <p:nvPr/>
          </p:nvSpPr>
          <p:spPr>
            <a:xfrm flipH="false" flipV="false" rot="0">
              <a:off x="0" y="0"/>
              <a:ext cx="941182" cy="533162"/>
            </a:xfrm>
            <a:custGeom>
              <a:avLst/>
              <a:gdLst/>
              <a:ahLst/>
              <a:cxnLst/>
              <a:rect r="r" b="b" t="t" l="l"/>
              <a:pathLst>
                <a:path h="533162" w="941182">
                  <a:moveTo>
                    <a:pt x="25488" y="0"/>
                  </a:moveTo>
                  <a:lnTo>
                    <a:pt x="915694" y="0"/>
                  </a:lnTo>
                  <a:cubicBezTo>
                    <a:pt x="922454" y="0"/>
                    <a:pt x="928937" y="2685"/>
                    <a:pt x="933717" y="7465"/>
                  </a:cubicBezTo>
                  <a:cubicBezTo>
                    <a:pt x="938496" y="12245"/>
                    <a:pt x="941182" y="18728"/>
                    <a:pt x="941182" y="25488"/>
                  </a:cubicBezTo>
                  <a:lnTo>
                    <a:pt x="941182" y="507674"/>
                  </a:lnTo>
                  <a:cubicBezTo>
                    <a:pt x="941182" y="521751"/>
                    <a:pt x="929771" y="533162"/>
                    <a:pt x="915694" y="533162"/>
                  </a:cubicBezTo>
                  <a:lnTo>
                    <a:pt x="25488" y="533162"/>
                  </a:lnTo>
                  <a:cubicBezTo>
                    <a:pt x="18728" y="533162"/>
                    <a:pt x="12245" y="530477"/>
                    <a:pt x="7465" y="525697"/>
                  </a:cubicBezTo>
                  <a:cubicBezTo>
                    <a:pt x="2685" y="520917"/>
                    <a:pt x="0" y="514434"/>
                    <a:pt x="0" y="507674"/>
                  </a:cubicBezTo>
                  <a:lnTo>
                    <a:pt x="0" y="25488"/>
                  </a:lnTo>
                  <a:cubicBezTo>
                    <a:pt x="0" y="11411"/>
                    <a:pt x="11411" y="0"/>
                    <a:pt x="25488" y="0"/>
                  </a:cubicBezTo>
                  <a:close/>
                </a:path>
              </a:pathLst>
            </a:custGeom>
            <a:blipFill>
              <a:blip r:embed="rId3"/>
              <a:stretch>
                <a:fillRect l="-353" t="0" r="-353" b="0"/>
              </a:stretch>
            </a:blipFill>
            <a:ln w="38100" cap="sq">
              <a:solidFill>
                <a:srgbClr val="FFFFFF"/>
              </a:solidFill>
              <a:prstDash val="solid"/>
              <a:miter/>
            </a:ln>
          </p:spPr>
        </p:sp>
      </p:grpSp>
      <p:grpSp>
        <p:nvGrpSpPr>
          <p:cNvPr name="Group 5" id="5"/>
          <p:cNvGrpSpPr/>
          <p:nvPr/>
        </p:nvGrpSpPr>
        <p:grpSpPr>
          <a:xfrm rot="0">
            <a:off x="10538346" y="6300203"/>
            <a:ext cx="6075034" cy="3708197"/>
            <a:chOff x="0" y="0"/>
            <a:chExt cx="941182" cy="574497"/>
          </a:xfrm>
        </p:grpSpPr>
        <p:sp>
          <p:nvSpPr>
            <p:cNvPr name="Freeform 6" id="6"/>
            <p:cNvSpPr/>
            <p:nvPr/>
          </p:nvSpPr>
          <p:spPr>
            <a:xfrm flipH="false" flipV="false" rot="0">
              <a:off x="0" y="0"/>
              <a:ext cx="941182" cy="574497"/>
            </a:xfrm>
            <a:custGeom>
              <a:avLst/>
              <a:gdLst/>
              <a:ahLst/>
              <a:cxnLst/>
              <a:rect r="r" b="b" t="t" l="l"/>
              <a:pathLst>
                <a:path h="574497" w="941182">
                  <a:moveTo>
                    <a:pt x="25488" y="0"/>
                  </a:moveTo>
                  <a:lnTo>
                    <a:pt x="915694" y="0"/>
                  </a:lnTo>
                  <a:cubicBezTo>
                    <a:pt x="922454" y="0"/>
                    <a:pt x="928937" y="2685"/>
                    <a:pt x="933717" y="7465"/>
                  </a:cubicBezTo>
                  <a:cubicBezTo>
                    <a:pt x="938496" y="12245"/>
                    <a:pt x="941182" y="18728"/>
                    <a:pt x="941182" y="25488"/>
                  </a:cubicBezTo>
                  <a:lnTo>
                    <a:pt x="941182" y="549009"/>
                  </a:lnTo>
                  <a:cubicBezTo>
                    <a:pt x="941182" y="563086"/>
                    <a:pt x="929771" y="574497"/>
                    <a:pt x="915694" y="574497"/>
                  </a:cubicBezTo>
                  <a:lnTo>
                    <a:pt x="25488" y="574497"/>
                  </a:lnTo>
                  <a:cubicBezTo>
                    <a:pt x="11411" y="574497"/>
                    <a:pt x="0" y="563086"/>
                    <a:pt x="0" y="549009"/>
                  </a:cubicBezTo>
                  <a:lnTo>
                    <a:pt x="0" y="25488"/>
                  </a:lnTo>
                  <a:cubicBezTo>
                    <a:pt x="0" y="11411"/>
                    <a:pt x="11411" y="0"/>
                    <a:pt x="25488" y="0"/>
                  </a:cubicBezTo>
                  <a:close/>
                </a:path>
              </a:pathLst>
            </a:custGeom>
            <a:blipFill>
              <a:blip r:embed="rId4"/>
              <a:stretch>
                <a:fillRect l="0" t="-31913" r="0" b="-31913"/>
              </a:stretch>
            </a:blipFill>
            <a:ln w="38100" cap="sq">
              <a:solidFill>
                <a:srgbClr val="FFFFFF"/>
              </a:solidFill>
              <a:prstDash val="solid"/>
              <a:miter/>
            </a:ln>
          </p:spPr>
        </p:sp>
      </p:grpSp>
      <p:sp>
        <p:nvSpPr>
          <p:cNvPr name="TextBox 7" id="7"/>
          <p:cNvSpPr txBox="true"/>
          <p:nvPr/>
        </p:nvSpPr>
        <p:spPr>
          <a:xfrm rot="0">
            <a:off x="875618" y="4022534"/>
            <a:ext cx="8451696" cy="4131768"/>
          </a:xfrm>
          <a:prstGeom prst="rect">
            <a:avLst/>
          </a:prstGeom>
        </p:spPr>
        <p:txBody>
          <a:bodyPr anchor="t" rtlCol="false" tIns="0" lIns="0" bIns="0" rIns="0">
            <a:spAutoFit/>
          </a:bodyPr>
          <a:lstStyle/>
          <a:p>
            <a:pPr algn="l">
              <a:lnSpc>
                <a:spcPts val="10283"/>
              </a:lnSpc>
            </a:pPr>
            <a:r>
              <a:rPr lang="en-US" sz="11554" b="true">
                <a:solidFill>
                  <a:srgbClr val="FFFFFF"/>
                </a:solidFill>
                <a:latin typeface="Poppins Bold"/>
                <a:ea typeface="Poppins Bold"/>
                <a:cs typeface="Poppins Bold"/>
                <a:sym typeface="Poppins Bold"/>
              </a:rPr>
              <a:t>GRACIAS </a:t>
            </a:r>
          </a:p>
          <a:p>
            <a:pPr algn="l">
              <a:lnSpc>
                <a:spcPts val="10283"/>
              </a:lnSpc>
            </a:pPr>
            <a:r>
              <a:rPr lang="en-US" sz="11554" b="true">
                <a:solidFill>
                  <a:srgbClr val="FFFFFF"/>
                </a:solidFill>
                <a:latin typeface="Poppins Bold"/>
                <a:ea typeface="Poppins Bold"/>
                <a:cs typeface="Poppins Bold"/>
                <a:sym typeface="Poppins Bold"/>
              </a:rPr>
              <a:t>POR SU ATENCIÓN!</a:t>
            </a:r>
          </a:p>
        </p:txBody>
      </p:sp>
      <p:sp>
        <p:nvSpPr>
          <p:cNvPr name="Freeform 8" id="8"/>
          <p:cNvSpPr/>
          <p:nvPr/>
        </p:nvSpPr>
        <p:spPr>
          <a:xfrm flipH="true" flipV="false" rot="0">
            <a:off x="7742548" y="2008803"/>
            <a:ext cx="2161534" cy="2573399"/>
          </a:xfrm>
          <a:custGeom>
            <a:avLst/>
            <a:gdLst/>
            <a:ahLst/>
            <a:cxnLst/>
            <a:rect r="r" b="b" t="t" l="l"/>
            <a:pathLst>
              <a:path h="2573399" w="2161534">
                <a:moveTo>
                  <a:pt x="2161534" y="0"/>
                </a:moveTo>
                <a:lnTo>
                  <a:pt x="0" y="0"/>
                </a:lnTo>
                <a:lnTo>
                  <a:pt x="0" y="2573399"/>
                </a:lnTo>
                <a:lnTo>
                  <a:pt x="2161534" y="2573399"/>
                </a:lnTo>
                <a:lnTo>
                  <a:pt x="216153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664332" y="1281641"/>
            <a:ext cx="554025" cy="536900"/>
          </a:xfrm>
          <a:custGeom>
            <a:avLst/>
            <a:gdLst/>
            <a:ahLst/>
            <a:cxnLst/>
            <a:rect r="r" b="b" t="t" l="l"/>
            <a:pathLst>
              <a:path h="536900" w="554025">
                <a:moveTo>
                  <a:pt x="0" y="0"/>
                </a:moveTo>
                <a:lnTo>
                  <a:pt x="554025" y="0"/>
                </a:lnTo>
                <a:lnTo>
                  <a:pt x="554025" y="536900"/>
                </a:lnTo>
                <a:lnTo>
                  <a:pt x="0" y="5369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2299964" y="1333874"/>
            <a:ext cx="2539402"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Story Telling</a:t>
            </a:r>
          </a:p>
        </p:txBody>
      </p:sp>
      <p:sp>
        <p:nvSpPr>
          <p:cNvPr name="TextBox 11" id="11"/>
          <p:cNvSpPr txBox="true"/>
          <p:nvPr/>
        </p:nvSpPr>
        <p:spPr>
          <a:xfrm rot="0">
            <a:off x="10289056" y="1333874"/>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Puntualidad</a:t>
            </a:r>
          </a:p>
        </p:txBody>
      </p:sp>
      <p:sp>
        <p:nvSpPr>
          <p:cNvPr name="TextBox 12" id="12"/>
          <p:cNvSpPr txBox="true"/>
          <p:nvPr/>
        </p:nvSpPr>
        <p:spPr>
          <a:xfrm rot="0">
            <a:off x="12589232" y="1333874"/>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Retrasos</a:t>
            </a:r>
          </a:p>
        </p:txBody>
      </p:sp>
      <p:sp>
        <p:nvSpPr>
          <p:cNvPr name="TextBox 13" id="13"/>
          <p:cNvSpPr txBox="true"/>
          <p:nvPr/>
        </p:nvSpPr>
        <p:spPr>
          <a:xfrm rot="0">
            <a:off x="14891819" y="1333874"/>
            <a:ext cx="1721562" cy="746760"/>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Experiencia del Usuario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937" t="-19492" r="0" b="-7469"/>
            </a:stretch>
          </a:blipFill>
        </p:spPr>
      </p:sp>
      <p:sp>
        <p:nvSpPr>
          <p:cNvPr name="Freeform 3" id="3"/>
          <p:cNvSpPr/>
          <p:nvPr/>
        </p:nvSpPr>
        <p:spPr>
          <a:xfrm flipH="true" flipV="false" rot="0">
            <a:off x="8100163" y="3368937"/>
            <a:ext cx="2461536" cy="2050992"/>
          </a:xfrm>
          <a:custGeom>
            <a:avLst/>
            <a:gdLst/>
            <a:ahLst/>
            <a:cxnLst/>
            <a:rect r="r" b="b" t="t" l="l"/>
            <a:pathLst>
              <a:path h="2050992" w="2461536">
                <a:moveTo>
                  <a:pt x="2461536" y="0"/>
                </a:moveTo>
                <a:lnTo>
                  <a:pt x="0" y="0"/>
                </a:lnTo>
                <a:lnTo>
                  <a:pt x="0" y="2050992"/>
                </a:lnTo>
                <a:lnTo>
                  <a:pt x="2461536" y="2050992"/>
                </a:lnTo>
                <a:lnTo>
                  <a:pt x="24615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487229" y="3037839"/>
            <a:ext cx="5925568" cy="6220461"/>
            <a:chOff x="0" y="0"/>
            <a:chExt cx="1560644" cy="1638311"/>
          </a:xfrm>
        </p:grpSpPr>
        <p:sp>
          <p:nvSpPr>
            <p:cNvPr name="Freeform 5" id="5"/>
            <p:cNvSpPr/>
            <p:nvPr/>
          </p:nvSpPr>
          <p:spPr>
            <a:xfrm flipH="false" flipV="false" rot="0">
              <a:off x="0" y="0"/>
              <a:ext cx="1560644" cy="1638311"/>
            </a:xfrm>
            <a:custGeom>
              <a:avLst/>
              <a:gdLst/>
              <a:ahLst/>
              <a:cxnLst/>
              <a:rect r="r" b="b" t="t" l="l"/>
              <a:pathLst>
                <a:path h="1638311" w="1560644">
                  <a:moveTo>
                    <a:pt x="33970" y="0"/>
                  </a:moveTo>
                  <a:lnTo>
                    <a:pt x="1526674" y="0"/>
                  </a:lnTo>
                  <a:cubicBezTo>
                    <a:pt x="1535683" y="0"/>
                    <a:pt x="1544324" y="3579"/>
                    <a:pt x="1550694" y="9950"/>
                  </a:cubicBezTo>
                  <a:cubicBezTo>
                    <a:pt x="1557065" y="16320"/>
                    <a:pt x="1560644" y="24960"/>
                    <a:pt x="1560644" y="33970"/>
                  </a:cubicBezTo>
                  <a:lnTo>
                    <a:pt x="1560644" y="1604341"/>
                  </a:lnTo>
                  <a:cubicBezTo>
                    <a:pt x="1560644" y="1613350"/>
                    <a:pt x="1557065" y="1621991"/>
                    <a:pt x="1550694" y="1628361"/>
                  </a:cubicBezTo>
                  <a:cubicBezTo>
                    <a:pt x="1544324" y="1634732"/>
                    <a:pt x="1535683" y="1638311"/>
                    <a:pt x="1526674" y="1638311"/>
                  </a:cubicBezTo>
                  <a:lnTo>
                    <a:pt x="33970" y="1638311"/>
                  </a:lnTo>
                  <a:cubicBezTo>
                    <a:pt x="24960" y="1638311"/>
                    <a:pt x="16320" y="1634732"/>
                    <a:pt x="9950" y="1628361"/>
                  </a:cubicBezTo>
                  <a:cubicBezTo>
                    <a:pt x="3579" y="1621991"/>
                    <a:pt x="0" y="1613350"/>
                    <a:pt x="0" y="1604341"/>
                  </a:cubicBezTo>
                  <a:lnTo>
                    <a:pt x="0" y="33970"/>
                  </a:lnTo>
                  <a:cubicBezTo>
                    <a:pt x="0" y="24960"/>
                    <a:pt x="3579" y="16320"/>
                    <a:pt x="9950" y="9950"/>
                  </a:cubicBezTo>
                  <a:cubicBezTo>
                    <a:pt x="16320" y="3579"/>
                    <a:pt x="24960" y="0"/>
                    <a:pt x="33970" y="0"/>
                  </a:cubicBezTo>
                  <a:close/>
                </a:path>
              </a:pathLst>
            </a:custGeom>
            <a:solidFill>
              <a:srgbClr val="001737"/>
            </a:solidFill>
            <a:ln w="38100" cap="rnd">
              <a:solidFill>
                <a:srgbClr val="FFFFFF"/>
              </a:solidFill>
              <a:prstDash val="solid"/>
              <a:round/>
            </a:ln>
          </p:spPr>
        </p:sp>
        <p:sp>
          <p:nvSpPr>
            <p:cNvPr name="TextBox 6" id="6"/>
            <p:cNvSpPr txBox="true"/>
            <p:nvPr/>
          </p:nvSpPr>
          <p:spPr>
            <a:xfrm>
              <a:off x="0" y="-57150"/>
              <a:ext cx="1560644" cy="1695461"/>
            </a:xfrm>
            <a:prstGeom prst="rect">
              <a:avLst/>
            </a:prstGeom>
          </p:spPr>
          <p:txBody>
            <a:bodyPr anchor="ctr" rtlCol="false" tIns="50800" lIns="50800" bIns="50800" rIns="50800"/>
            <a:lstStyle/>
            <a:p>
              <a:pPr algn="ctr">
                <a:lnSpc>
                  <a:spcPts val="2940"/>
                </a:lnSpc>
              </a:pPr>
            </a:p>
          </p:txBody>
        </p:sp>
      </p:grpSp>
      <p:grpSp>
        <p:nvGrpSpPr>
          <p:cNvPr name="Group 7" id="7"/>
          <p:cNvGrpSpPr/>
          <p:nvPr/>
        </p:nvGrpSpPr>
        <p:grpSpPr>
          <a:xfrm rot="0">
            <a:off x="1929387" y="5419929"/>
            <a:ext cx="7479668" cy="3838371"/>
            <a:chOff x="0" y="0"/>
            <a:chExt cx="1013940" cy="520328"/>
          </a:xfrm>
        </p:grpSpPr>
        <p:sp>
          <p:nvSpPr>
            <p:cNvPr name="Freeform 8" id="8"/>
            <p:cNvSpPr/>
            <p:nvPr/>
          </p:nvSpPr>
          <p:spPr>
            <a:xfrm flipH="false" flipV="false" rot="0">
              <a:off x="0" y="0"/>
              <a:ext cx="1013940" cy="520328"/>
            </a:xfrm>
            <a:custGeom>
              <a:avLst/>
              <a:gdLst/>
              <a:ahLst/>
              <a:cxnLst/>
              <a:rect r="r" b="b" t="t" l="l"/>
              <a:pathLst>
                <a:path h="520328" w="1013940">
                  <a:moveTo>
                    <a:pt x="20701" y="0"/>
                  </a:moveTo>
                  <a:lnTo>
                    <a:pt x="993239" y="0"/>
                  </a:lnTo>
                  <a:cubicBezTo>
                    <a:pt x="998729" y="0"/>
                    <a:pt x="1003995" y="2181"/>
                    <a:pt x="1007877" y="6063"/>
                  </a:cubicBezTo>
                  <a:cubicBezTo>
                    <a:pt x="1011759" y="9945"/>
                    <a:pt x="1013940" y="15211"/>
                    <a:pt x="1013940" y="20701"/>
                  </a:cubicBezTo>
                  <a:lnTo>
                    <a:pt x="1013940" y="499626"/>
                  </a:lnTo>
                  <a:cubicBezTo>
                    <a:pt x="1013940" y="505117"/>
                    <a:pt x="1011759" y="510382"/>
                    <a:pt x="1007877" y="514264"/>
                  </a:cubicBezTo>
                  <a:cubicBezTo>
                    <a:pt x="1003995" y="518147"/>
                    <a:pt x="998729" y="520328"/>
                    <a:pt x="993239" y="520328"/>
                  </a:cubicBezTo>
                  <a:lnTo>
                    <a:pt x="20701" y="520328"/>
                  </a:lnTo>
                  <a:cubicBezTo>
                    <a:pt x="15211" y="520328"/>
                    <a:pt x="9945" y="518147"/>
                    <a:pt x="6063" y="514264"/>
                  </a:cubicBezTo>
                  <a:cubicBezTo>
                    <a:pt x="2181" y="510382"/>
                    <a:pt x="0" y="505117"/>
                    <a:pt x="0" y="499626"/>
                  </a:cubicBezTo>
                  <a:lnTo>
                    <a:pt x="0" y="20701"/>
                  </a:lnTo>
                  <a:cubicBezTo>
                    <a:pt x="0" y="15211"/>
                    <a:pt x="2181" y="9945"/>
                    <a:pt x="6063" y="6063"/>
                  </a:cubicBezTo>
                  <a:cubicBezTo>
                    <a:pt x="9945" y="2181"/>
                    <a:pt x="15211" y="0"/>
                    <a:pt x="20701" y="0"/>
                  </a:cubicBezTo>
                  <a:close/>
                </a:path>
              </a:pathLst>
            </a:custGeom>
            <a:blipFill>
              <a:blip r:embed="rId5"/>
              <a:stretch>
                <a:fillRect l="0" t="-543" r="0" b="-543"/>
              </a:stretch>
            </a:blipFill>
            <a:ln w="57150" cap="sq">
              <a:solidFill>
                <a:srgbClr val="FFFFFF"/>
              </a:solidFill>
              <a:prstDash val="solid"/>
              <a:miter/>
            </a:ln>
          </p:spPr>
        </p:sp>
      </p:grpSp>
      <p:sp>
        <p:nvSpPr>
          <p:cNvPr name="TextBox 9" id="9"/>
          <p:cNvSpPr txBox="true"/>
          <p:nvPr/>
        </p:nvSpPr>
        <p:spPr>
          <a:xfrm rot="0">
            <a:off x="2019104" y="2284173"/>
            <a:ext cx="6081059" cy="3088780"/>
          </a:xfrm>
          <a:prstGeom prst="rect">
            <a:avLst/>
          </a:prstGeom>
        </p:spPr>
        <p:txBody>
          <a:bodyPr anchor="t" rtlCol="false" tIns="0" lIns="0" bIns="0" rIns="0">
            <a:spAutoFit/>
          </a:bodyPr>
          <a:lstStyle/>
          <a:p>
            <a:pPr algn="l">
              <a:lnSpc>
                <a:spcPts val="3986"/>
              </a:lnSpc>
            </a:pPr>
            <a:r>
              <a:rPr lang="en-US" sz="4478" b="true">
                <a:solidFill>
                  <a:srgbClr val="FFFFFF"/>
                </a:solidFill>
                <a:latin typeface="Poppins Semi-Bold"/>
                <a:ea typeface="Poppins Semi-Bold"/>
                <a:cs typeface="Poppins Semi-Bold"/>
                <a:sym typeface="Poppins Semi-Bold"/>
              </a:rPr>
              <a:t>¿QUÉ LE MOTIVO A NIVEL PERSONAL A DESARROLLAR EL ESTUDIO PREDICTIVO?</a:t>
            </a:r>
          </a:p>
          <a:p>
            <a:pPr algn="l">
              <a:lnSpc>
                <a:spcPts val="3986"/>
              </a:lnSpc>
            </a:pPr>
          </a:p>
        </p:txBody>
      </p:sp>
      <p:sp>
        <p:nvSpPr>
          <p:cNvPr name="Freeform 10" id="10"/>
          <p:cNvSpPr/>
          <p:nvPr/>
        </p:nvSpPr>
        <p:spPr>
          <a:xfrm flipH="false" flipV="false" rot="0">
            <a:off x="1664332" y="1281641"/>
            <a:ext cx="554025" cy="536900"/>
          </a:xfrm>
          <a:custGeom>
            <a:avLst/>
            <a:gdLst/>
            <a:ahLst/>
            <a:cxnLst/>
            <a:rect r="r" b="b" t="t" l="l"/>
            <a:pathLst>
              <a:path h="536900" w="554025">
                <a:moveTo>
                  <a:pt x="0" y="0"/>
                </a:moveTo>
                <a:lnTo>
                  <a:pt x="554025" y="0"/>
                </a:lnTo>
                <a:lnTo>
                  <a:pt x="554025" y="536900"/>
                </a:lnTo>
                <a:lnTo>
                  <a:pt x="0" y="536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false" rot="0">
            <a:off x="7814971" y="1818541"/>
            <a:ext cx="2474085" cy="2945505"/>
          </a:xfrm>
          <a:custGeom>
            <a:avLst/>
            <a:gdLst/>
            <a:ahLst/>
            <a:cxnLst/>
            <a:rect r="r" b="b" t="t" l="l"/>
            <a:pathLst>
              <a:path h="2945505" w="2474085">
                <a:moveTo>
                  <a:pt x="2474085" y="0"/>
                </a:moveTo>
                <a:lnTo>
                  <a:pt x="0" y="0"/>
                </a:lnTo>
                <a:lnTo>
                  <a:pt x="0" y="2945505"/>
                </a:lnTo>
                <a:lnTo>
                  <a:pt x="2474085" y="2945505"/>
                </a:lnTo>
                <a:lnTo>
                  <a:pt x="247408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0771760" y="3471811"/>
            <a:ext cx="5356507" cy="2157095"/>
          </a:xfrm>
          <a:prstGeom prst="rect">
            <a:avLst/>
          </a:prstGeom>
        </p:spPr>
        <p:txBody>
          <a:bodyPr anchor="t" rtlCol="false" tIns="0" lIns="0" bIns="0" rIns="0">
            <a:spAutoFit/>
          </a:bodyPr>
          <a:lstStyle/>
          <a:p>
            <a:pPr algn="l" marL="431801" indent="-215900" lvl="1">
              <a:lnSpc>
                <a:spcPts val="2440"/>
              </a:lnSpc>
              <a:buFont typeface="Arial"/>
              <a:buChar char="•"/>
            </a:pPr>
            <a:r>
              <a:rPr lang="en-US" sz="2000">
                <a:solidFill>
                  <a:srgbClr val="FFFFFF"/>
                </a:solidFill>
                <a:latin typeface="Poppins Extra-Light"/>
                <a:ea typeface="Poppins Extra-Light"/>
                <a:cs typeface="Poppins Extra-Light"/>
                <a:sym typeface="Poppins Extra-Light"/>
              </a:rPr>
              <a:t>El principal motivo de este estudio predictivo es trasladar los conocimientos aprendidos en esta materia a un futuro desempeño en areas de Analisis de Datos en la empresa  donde laboro, Compañia Panameña de Aviación.</a:t>
            </a:r>
          </a:p>
        </p:txBody>
      </p:sp>
      <p:sp>
        <p:nvSpPr>
          <p:cNvPr name="TextBox 13" id="13"/>
          <p:cNvSpPr txBox="true"/>
          <p:nvPr/>
        </p:nvSpPr>
        <p:spPr>
          <a:xfrm rot="0">
            <a:off x="10878917" y="6119495"/>
            <a:ext cx="5356507" cy="633095"/>
          </a:xfrm>
          <a:prstGeom prst="rect">
            <a:avLst/>
          </a:prstGeom>
        </p:spPr>
        <p:txBody>
          <a:bodyPr anchor="t" rtlCol="false" tIns="0" lIns="0" bIns="0" rIns="0">
            <a:spAutoFit/>
          </a:bodyPr>
          <a:lstStyle/>
          <a:p>
            <a:pPr algn="l" marL="431801" indent="-215900" lvl="1">
              <a:lnSpc>
                <a:spcPts val="2440"/>
              </a:lnSpc>
              <a:buFont typeface="Arial"/>
              <a:buChar char="•"/>
            </a:pPr>
            <a:r>
              <a:rPr lang="en-US" sz="2000">
                <a:solidFill>
                  <a:srgbClr val="FFFFFF"/>
                </a:solidFill>
                <a:latin typeface="Poppins Extra-Light"/>
                <a:ea typeface="Poppins Extra-Light"/>
                <a:cs typeface="Poppins Extra-Light"/>
                <a:sym typeface="Poppins Extra-Light"/>
              </a:rPr>
              <a:t>Familiarizarme con los términos que se manejan en este rubro</a:t>
            </a:r>
          </a:p>
        </p:txBody>
      </p:sp>
      <p:sp>
        <p:nvSpPr>
          <p:cNvPr name="TextBox 14" id="14"/>
          <p:cNvSpPr txBox="true"/>
          <p:nvPr/>
        </p:nvSpPr>
        <p:spPr>
          <a:xfrm rot="0">
            <a:off x="2391563" y="1333874"/>
            <a:ext cx="2539402"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Story Telling</a:t>
            </a:r>
          </a:p>
        </p:txBody>
      </p:sp>
      <p:sp>
        <p:nvSpPr>
          <p:cNvPr name="TextBox 15" id="15"/>
          <p:cNvSpPr txBox="true"/>
          <p:nvPr/>
        </p:nvSpPr>
        <p:spPr>
          <a:xfrm rot="0">
            <a:off x="10289056" y="1174806"/>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Puntualidad</a:t>
            </a:r>
          </a:p>
        </p:txBody>
      </p:sp>
      <p:sp>
        <p:nvSpPr>
          <p:cNvPr name="TextBox 16" id="16"/>
          <p:cNvSpPr txBox="true"/>
          <p:nvPr/>
        </p:nvSpPr>
        <p:spPr>
          <a:xfrm rot="0">
            <a:off x="12589232" y="1174806"/>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Retrasos</a:t>
            </a:r>
          </a:p>
        </p:txBody>
      </p:sp>
      <p:sp>
        <p:nvSpPr>
          <p:cNvPr name="TextBox 17" id="17"/>
          <p:cNvSpPr txBox="true"/>
          <p:nvPr/>
        </p:nvSpPr>
        <p:spPr>
          <a:xfrm rot="0">
            <a:off x="14691236" y="803331"/>
            <a:ext cx="1721562" cy="746760"/>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Experiencia del Usuario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91" t="-20989" r="0" b="-5004"/>
            </a:stretch>
          </a:blipFill>
        </p:spPr>
      </p:sp>
      <p:grpSp>
        <p:nvGrpSpPr>
          <p:cNvPr name="Group 3" id="3"/>
          <p:cNvGrpSpPr/>
          <p:nvPr/>
        </p:nvGrpSpPr>
        <p:grpSpPr>
          <a:xfrm rot="0">
            <a:off x="1481207" y="4592072"/>
            <a:ext cx="8624724" cy="5435330"/>
            <a:chOff x="0" y="0"/>
            <a:chExt cx="2271532" cy="1431527"/>
          </a:xfrm>
        </p:grpSpPr>
        <p:sp>
          <p:nvSpPr>
            <p:cNvPr name="Freeform 4" id="4"/>
            <p:cNvSpPr/>
            <p:nvPr/>
          </p:nvSpPr>
          <p:spPr>
            <a:xfrm flipH="false" flipV="false" rot="0">
              <a:off x="0" y="0"/>
              <a:ext cx="2271532" cy="1431527"/>
            </a:xfrm>
            <a:custGeom>
              <a:avLst/>
              <a:gdLst/>
              <a:ahLst/>
              <a:cxnLst/>
              <a:rect r="r" b="b" t="t" l="l"/>
              <a:pathLst>
                <a:path h="1431527" w="2271532">
                  <a:moveTo>
                    <a:pt x="23339" y="0"/>
                  </a:moveTo>
                  <a:lnTo>
                    <a:pt x="2248193" y="0"/>
                  </a:lnTo>
                  <a:cubicBezTo>
                    <a:pt x="2254383" y="0"/>
                    <a:pt x="2260319" y="2459"/>
                    <a:pt x="2264696" y="6836"/>
                  </a:cubicBezTo>
                  <a:cubicBezTo>
                    <a:pt x="2269073" y="11213"/>
                    <a:pt x="2271532" y="17149"/>
                    <a:pt x="2271532" y="23339"/>
                  </a:cubicBezTo>
                  <a:lnTo>
                    <a:pt x="2271532" y="1408189"/>
                  </a:lnTo>
                  <a:cubicBezTo>
                    <a:pt x="2271532" y="1414378"/>
                    <a:pt x="2269073" y="1420315"/>
                    <a:pt x="2264696" y="1424692"/>
                  </a:cubicBezTo>
                  <a:cubicBezTo>
                    <a:pt x="2260319" y="1429068"/>
                    <a:pt x="2254383" y="1431527"/>
                    <a:pt x="2248193" y="1431527"/>
                  </a:cubicBezTo>
                  <a:lnTo>
                    <a:pt x="23339" y="1431527"/>
                  </a:lnTo>
                  <a:cubicBezTo>
                    <a:pt x="10449" y="1431527"/>
                    <a:pt x="0" y="1421078"/>
                    <a:pt x="0" y="1408189"/>
                  </a:cubicBezTo>
                  <a:lnTo>
                    <a:pt x="0" y="23339"/>
                  </a:lnTo>
                  <a:cubicBezTo>
                    <a:pt x="0" y="10449"/>
                    <a:pt x="10449" y="0"/>
                    <a:pt x="23339" y="0"/>
                  </a:cubicBezTo>
                  <a:close/>
                </a:path>
              </a:pathLst>
            </a:custGeom>
            <a:solidFill>
              <a:srgbClr val="001737"/>
            </a:solidFill>
            <a:ln w="19050" cap="rnd">
              <a:solidFill>
                <a:srgbClr val="FFFFFF"/>
              </a:solidFill>
              <a:prstDash val="solid"/>
              <a:round/>
            </a:ln>
          </p:spPr>
        </p:sp>
        <p:sp>
          <p:nvSpPr>
            <p:cNvPr name="TextBox 5" id="5"/>
            <p:cNvSpPr txBox="true"/>
            <p:nvPr/>
          </p:nvSpPr>
          <p:spPr>
            <a:xfrm>
              <a:off x="0" y="-57150"/>
              <a:ext cx="2271532" cy="1488677"/>
            </a:xfrm>
            <a:prstGeom prst="rect">
              <a:avLst/>
            </a:prstGeom>
          </p:spPr>
          <p:txBody>
            <a:bodyPr anchor="ctr" rtlCol="false" tIns="50800" lIns="50800" bIns="50800" rIns="50800"/>
            <a:lstStyle/>
            <a:p>
              <a:pPr algn="ctr">
                <a:lnSpc>
                  <a:spcPts val="2940"/>
                </a:lnSpc>
              </a:pPr>
            </a:p>
          </p:txBody>
        </p:sp>
      </p:grpSp>
      <p:sp>
        <p:nvSpPr>
          <p:cNvPr name="Freeform 6" id="6"/>
          <p:cNvSpPr/>
          <p:nvPr/>
        </p:nvSpPr>
        <p:spPr>
          <a:xfrm flipH="true" flipV="false" rot="0">
            <a:off x="7233202" y="2164137"/>
            <a:ext cx="5356031" cy="2327772"/>
          </a:xfrm>
          <a:custGeom>
            <a:avLst/>
            <a:gdLst/>
            <a:ahLst/>
            <a:cxnLst/>
            <a:rect r="r" b="b" t="t" l="l"/>
            <a:pathLst>
              <a:path h="2327772" w="5356031">
                <a:moveTo>
                  <a:pt x="5356030" y="0"/>
                </a:moveTo>
                <a:lnTo>
                  <a:pt x="0" y="0"/>
                </a:lnTo>
                <a:lnTo>
                  <a:pt x="0" y="2327772"/>
                </a:lnTo>
                <a:lnTo>
                  <a:pt x="5356030" y="2327772"/>
                </a:lnTo>
                <a:lnTo>
                  <a:pt x="535603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1367011" y="2164137"/>
            <a:ext cx="5246370" cy="7863265"/>
            <a:chOff x="0" y="0"/>
            <a:chExt cx="812800" cy="1218226"/>
          </a:xfrm>
        </p:grpSpPr>
        <p:sp>
          <p:nvSpPr>
            <p:cNvPr name="Freeform 8" id="8"/>
            <p:cNvSpPr/>
            <p:nvPr/>
          </p:nvSpPr>
          <p:spPr>
            <a:xfrm flipH="true" flipV="false" rot="0">
              <a:off x="0" y="0"/>
              <a:ext cx="812800" cy="1218226"/>
            </a:xfrm>
            <a:custGeom>
              <a:avLst/>
              <a:gdLst/>
              <a:ahLst/>
              <a:cxnLst/>
              <a:rect r="r" b="b" t="t" l="l"/>
              <a:pathLst>
                <a:path h="1218226" w="812800">
                  <a:moveTo>
                    <a:pt x="749346" y="0"/>
                  </a:moveTo>
                  <a:lnTo>
                    <a:pt x="63454" y="0"/>
                  </a:lnTo>
                  <a:cubicBezTo>
                    <a:pt x="28409" y="0"/>
                    <a:pt x="0" y="28409"/>
                    <a:pt x="0" y="63454"/>
                  </a:cubicBezTo>
                  <a:lnTo>
                    <a:pt x="0" y="1154772"/>
                  </a:lnTo>
                  <a:cubicBezTo>
                    <a:pt x="0" y="1189816"/>
                    <a:pt x="28409" y="1218226"/>
                    <a:pt x="63454" y="1218226"/>
                  </a:cubicBezTo>
                  <a:lnTo>
                    <a:pt x="749346" y="1218226"/>
                  </a:lnTo>
                  <a:cubicBezTo>
                    <a:pt x="784391" y="1218226"/>
                    <a:pt x="812800" y="1189816"/>
                    <a:pt x="812800" y="1154772"/>
                  </a:cubicBezTo>
                  <a:lnTo>
                    <a:pt x="812800" y="63454"/>
                  </a:lnTo>
                  <a:cubicBezTo>
                    <a:pt x="812800" y="28409"/>
                    <a:pt x="784391" y="0"/>
                    <a:pt x="749346" y="0"/>
                  </a:cubicBezTo>
                  <a:close/>
                </a:path>
              </a:pathLst>
            </a:custGeom>
            <a:blipFill>
              <a:blip r:embed="rId5"/>
              <a:stretch>
                <a:fillRect l="-106559" t="0" r="-18824" b="0"/>
              </a:stretch>
            </a:blipFill>
            <a:ln w="28575" cap="rnd">
              <a:solidFill>
                <a:srgbClr val="FFFFFF"/>
              </a:solidFill>
              <a:prstDash val="solid"/>
              <a:round/>
            </a:ln>
          </p:spPr>
        </p:sp>
      </p:grpSp>
      <p:sp>
        <p:nvSpPr>
          <p:cNvPr name="TextBox 9" id="9"/>
          <p:cNvSpPr txBox="true"/>
          <p:nvPr/>
        </p:nvSpPr>
        <p:spPr>
          <a:xfrm rot="0">
            <a:off x="1176227" y="2194934"/>
            <a:ext cx="6056974" cy="2560652"/>
          </a:xfrm>
          <a:prstGeom prst="rect">
            <a:avLst/>
          </a:prstGeom>
        </p:spPr>
        <p:txBody>
          <a:bodyPr anchor="t" rtlCol="false" tIns="0" lIns="0" bIns="0" rIns="0">
            <a:spAutoFit/>
          </a:bodyPr>
          <a:lstStyle/>
          <a:p>
            <a:pPr algn="l">
              <a:lnSpc>
                <a:spcPts val="4888"/>
              </a:lnSpc>
            </a:pPr>
            <a:r>
              <a:rPr lang="en-US" sz="5492" b="true">
                <a:solidFill>
                  <a:srgbClr val="FFFFFF"/>
                </a:solidFill>
                <a:latin typeface="Poppins Semi-Bold"/>
                <a:ea typeface="Poppins Semi-Bold"/>
                <a:cs typeface="Poppins Semi-Bold"/>
                <a:sym typeface="Poppins Semi-Bold"/>
              </a:rPr>
              <a:t>SELECCION DEL DATASET Y ¿POR QUÉ UTILIZARLO?</a:t>
            </a:r>
          </a:p>
          <a:p>
            <a:pPr algn="l">
              <a:lnSpc>
                <a:spcPts val="4888"/>
              </a:lnSpc>
            </a:pPr>
          </a:p>
        </p:txBody>
      </p:sp>
      <p:sp>
        <p:nvSpPr>
          <p:cNvPr name="TextBox 10" id="10"/>
          <p:cNvSpPr txBox="true"/>
          <p:nvPr/>
        </p:nvSpPr>
        <p:spPr>
          <a:xfrm rot="0">
            <a:off x="1564696" y="4847136"/>
            <a:ext cx="8346521" cy="4896627"/>
          </a:xfrm>
          <a:prstGeom prst="rect">
            <a:avLst/>
          </a:prstGeom>
        </p:spPr>
        <p:txBody>
          <a:bodyPr anchor="t" rtlCol="false" tIns="0" lIns="0" bIns="0" rIns="0">
            <a:spAutoFit/>
          </a:bodyPr>
          <a:lstStyle/>
          <a:p>
            <a:pPr algn="l" marL="411490" indent="-205745" lvl="1">
              <a:lnSpc>
                <a:spcPts val="2325"/>
              </a:lnSpc>
              <a:buFont typeface="Arial"/>
              <a:buChar char="•"/>
            </a:pPr>
            <a:r>
              <a:rPr lang="en-US" sz="1905">
                <a:solidFill>
                  <a:srgbClr val="FFFFFF"/>
                </a:solidFill>
                <a:latin typeface="Poppins Extra-Light"/>
                <a:ea typeface="Poppins Extra-Light"/>
                <a:cs typeface="Poppins Extra-Light"/>
                <a:sym typeface="Poppins Extra-Light"/>
              </a:rPr>
              <a:t>Ya que no pude conseguir una data de COPA, elegí el dataset “2015 Flight Delays and Cancellations” de Kaggle porque ofrece información real y completa sobre los vuelos comerciales en Estados Unidos durante todo ese año. Los datos provienen del Bureau of Transportation Statistics, lo que le da confiabilidad, y además cuenta con más de cinco millones de registros, lo que permite trabajar con una muestra representativa y aplicar distintas técnicas de análisis. Incluye variables muy útiles como la aerolínea, los aeropuertos de origen y destino, la hora de salida programada, el retraso real, si el vuelo fue cancelado o desviado, entre otras. Este dataset es muy usado en la comunidad de ciencia de datos, por lo que hay ejemplos y recursos que ayudan a aprender y comparar enfoques. En resumen, me pareció una muy buena base para entrenar modelos predictivos que puedan identificar posibles retrasos y aportar valor real a la toma de decisiones en el ámbito de la aviación.</a:t>
            </a:r>
          </a:p>
          <a:p>
            <a:pPr algn="l">
              <a:lnSpc>
                <a:spcPts val="2325"/>
              </a:lnSpc>
            </a:pPr>
          </a:p>
        </p:txBody>
      </p:sp>
      <p:sp>
        <p:nvSpPr>
          <p:cNvPr name="Freeform 11" id="11"/>
          <p:cNvSpPr/>
          <p:nvPr/>
        </p:nvSpPr>
        <p:spPr>
          <a:xfrm flipH="false" flipV="false" rot="0">
            <a:off x="1664332" y="1281641"/>
            <a:ext cx="554025" cy="536900"/>
          </a:xfrm>
          <a:custGeom>
            <a:avLst/>
            <a:gdLst/>
            <a:ahLst/>
            <a:cxnLst/>
            <a:rect r="r" b="b" t="t" l="l"/>
            <a:pathLst>
              <a:path h="536900" w="554025">
                <a:moveTo>
                  <a:pt x="0" y="0"/>
                </a:moveTo>
                <a:lnTo>
                  <a:pt x="554025" y="0"/>
                </a:lnTo>
                <a:lnTo>
                  <a:pt x="554025" y="536900"/>
                </a:lnTo>
                <a:lnTo>
                  <a:pt x="0" y="536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true" flipV="false" rot="0">
            <a:off x="7631845" y="1281641"/>
            <a:ext cx="2474085" cy="2945505"/>
          </a:xfrm>
          <a:custGeom>
            <a:avLst/>
            <a:gdLst/>
            <a:ahLst/>
            <a:cxnLst/>
            <a:rect r="r" b="b" t="t" l="l"/>
            <a:pathLst>
              <a:path h="2945505" w="2474085">
                <a:moveTo>
                  <a:pt x="2474085" y="0"/>
                </a:moveTo>
                <a:lnTo>
                  <a:pt x="0" y="0"/>
                </a:lnTo>
                <a:lnTo>
                  <a:pt x="0" y="2945505"/>
                </a:lnTo>
                <a:lnTo>
                  <a:pt x="2474085" y="2945505"/>
                </a:lnTo>
                <a:lnTo>
                  <a:pt x="247408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2299964" y="1333874"/>
            <a:ext cx="2539402"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Story Telling</a:t>
            </a:r>
          </a:p>
        </p:txBody>
      </p:sp>
      <p:sp>
        <p:nvSpPr>
          <p:cNvPr name="TextBox 14" id="14"/>
          <p:cNvSpPr txBox="true"/>
          <p:nvPr/>
        </p:nvSpPr>
        <p:spPr>
          <a:xfrm rot="0">
            <a:off x="10289056" y="1333874"/>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Puntualidad</a:t>
            </a:r>
          </a:p>
        </p:txBody>
      </p:sp>
      <p:sp>
        <p:nvSpPr>
          <p:cNvPr name="TextBox 15" id="15"/>
          <p:cNvSpPr txBox="true"/>
          <p:nvPr/>
        </p:nvSpPr>
        <p:spPr>
          <a:xfrm rot="0">
            <a:off x="12589232" y="1333874"/>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Retrasos</a:t>
            </a:r>
          </a:p>
        </p:txBody>
      </p:sp>
      <p:sp>
        <p:nvSpPr>
          <p:cNvPr name="TextBox 16" id="16"/>
          <p:cNvSpPr txBox="true"/>
          <p:nvPr/>
        </p:nvSpPr>
        <p:spPr>
          <a:xfrm rot="0">
            <a:off x="14891819" y="1333874"/>
            <a:ext cx="1721562" cy="746760"/>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Experiencia del Usuario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51" r="0" b="-8393"/>
            </a:stretch>
          </a:blipFill>
        </p:spPr>
      </p:sp>
      <p:grpSp>
        <p:nvGrpSpPr>
          <p:cNvPr name="Group 3" id="3"/>
          <p:cNvGrpSpPr/>
          <p:nvPr/>
        </p:nvGrpSpPr>
        <p:grpSpPr>
          <a:xfrm rot="0">
            <a:off x="1664332" y="5143500"/>
            <a:ext cx="15079182" cy="3938184"/>
            <a:chOff x="0" y="0"/>
            <a:chExt cx="3971472" cy="1037217"/>
          </a:xfrm>
        </p:grpSpPr>
        <p:sp>
          <p:nvSpPr>
            <p:cNvPr name="Freeform 4" id="4"/>
            <p:cNvSpPr/>
            <p:nvPr/>
          </p:nvSpPr>
          <p:spPr>
            <a:xfrm flipH="false" flipV="false" rot="0">
              <a:off x="0" y="0"/>
              <a:ext cx="3971472" cy="1037217"/>
            </a:xfrm>
            <a:custGeom>
              <a:avLst/>
              <a:gdLst/>
              <a:ahLst/>
              <a:cxnLst/>
              <a:rect r="r" b="b" t="t" l="l"/>
              <a:pathLst>
                <a:path h="1037217" w="3971472">
                  <a:moveTo>
                    <a:pt x="13349" y="0"/>
                  </a:moveTo>
                  <a:lnTo>
                    <a:pt x="3958123" y="0"/>
                  </a:lnTo>
                  <a:cubicBezTo>
                    <a:pt x="3961663" y="0"/>
                    <a:pt x="3965059" y="1406"/>
                    <a:pt x="3967562" y="3910"/>
                  </a:cubicBezTo>
                  <a:cubicBezTo>
                    <a:pt x="3970065" y="6413"/>
                    <a:pt x="3971472" y="9809"/>
                    <a:pt x="3971472" y="13349"/>
                  </a:cubicBezTo>
                  <a:lnTo>
                    <a:pt x="3971472" y="1023868"/>
                  </a:lnTo>
                  <a:cubicBezTo>
                    <a:pt x="3971472" y="1027409"/>
                    <a:pt x="3970065" y="1030804"/>
                    <a:pt x="3967562" y="1033308"/>
                  </a:cubicBezTo>
                  <a:cubicBezTo>
                    <a:pt x="3965059" y="1035811"/>
                    <a:pt x="3961663" y="1037217"/>
                    <a:pt x="3958123" y="1037217"/>
                  </a:cubicBezTo>
                  <a:lnTo>
                    <a:pt x="13349" y="1037217"/>
                  </a:lnTo>
                  <a:cubicBezTo>
                    <a:pt x="9809" y="1037217"/>
                    <a:pt x="6413" y="1035811"/>
                    <a:pt x="3910" y="1033308"/>
                  </a:cubicBezTo>
                  <a:cubicBezTo>
                    <a:pt x="1406" y="1030804"/>
                    <a:pt x="0" y="1027409"/>
                    <a:pt x="0" y="1023868"/>
                  </a:cubicBezTo>
                  <a:lnTo>
                    <a:pt x="0" y="13349"/>
                  </a:lnTo>
                  <a:cubicBezTo>
                    <a:pt x="0" y="9809"/>
                    <a:pt x="1406" y="6413"/>
                    <a:pt x="3910" y="3910"/>
                  </a:cubicBezTo>
                  <a:cubicBezTo>
                    <a:pt x="6413" y="1406"/>
                    <a:pt x="9809" y="0"/>
                    <a:pt x="13349" y="0"/>
                  </a:cubicBezTo>
                  <a:close/>
                </a:path>
              </a:pathLst>
            </a:custGeom>
            <a:solidFill>
              <a:srgbClr val="001737"/>
            </a:solidFill>
            <a:ln w="28575" cap="rnd">
              <a:solidFill>
                <a:srgbClr val="FFFFFF"/>
              </a:solidFill>
              <a:prstDash val="solid"/>
              <a:round/>
            </a:ln>
          </p:spPr>
        </p:sp>
        <p:sp>
          <p:nvSpPr>
            <p:cNvPr name="TextBox 5" id="5"/>
            <p:cNvSpPr txBox="true"/>
            <p:nvPr/>
          </p:nvSpPr>
          <p:spPr>
            <a:xfrm>
              <a:off x="0" y="-57150"/>
              <a:ext cx="3971472" cy="1094367"/>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12138341" y="2598344"/>
            <a:ext cx="5439982" cy="6659956"/>
            <a:chOff x="0" y="0"/>
            <a:chExt cx="713462" cy="873463"/>
          </a:xfrm>
        </p:grpSpPr>
        <p:sp>
          <p:nvSpPr>
            <p:cNvPr name="Freeform 7" id="7"/>
            <p:cNvSpPr/>
            <p:nvPr/>
          </p:nvSpPr>
          <p:spPr>
            <a:xfrm flipH="false" flipV="false" rot="0">
              <a:off x="0" y="0"/>
              <a:ext cx="713462" cy="873463"/>
            </a:xfrm>
            <a:custGeom>
              <a:avLst/>
              <a:gdLst/>
              <a:ahLst/>
              <a:cxnLst/>
              <a:rect r="r" b="b" t="t" l="l"/>
              <a:pathLst>
                <a:path h="873463" w="713462">
                  <a:moveTo>
                    <a:pt x="37002" y="0"/>
                  </a:moveTo>
                  <a:lnTo>
                    <a:pt x="676460" y="0"/>
                  </a:lnTo>
                  <a:cubicBezTo>
                    <a:pt x="686273" y="0"/>
                    <a:pt x="695685" y="3898"/>
                    <a:pt x="702624" y="10838"/>
                  </a:cubicBezTo>
                  <a:cubicBezTo>
                    <a:pt x="709563" y="17777"/>
                    <a:pt x="713462" y="27188"/>
                    <a:pt x="713462" y="37002"/>
                  </a:cubicBezTo>
                  <a:lnTo>
                    <a:pt x="713462" y="836461"/>
                  </a:lnTo>
                  <a:cubicBezTo>
                    <a:pt x="713462" y="846275"/>
                    <a:pt x="709563" y="855687"/>
                    <a:pt x="702624" y="862626"/>
                  </a:cubicBezTo>
                  <a:cubicBezTo>
                    <a:pt x="695685" y="869565"/>
                    <a:pt x="686273" y="873463"/>
                    <a:pt x="676460" y="873463"/>
                  </a:cubicBezTo>
                  <a:lnTo>
                    <a:pt x="37002" y="873463"/>
                  </a:lnTo>
                  <a:cubicBezTo>
                    <a:pt x="27188" y="873463"/>
                    <a:pt x="17777" y="869565"/>
                    <a:pt x="10838" y="862626"/>
                  </a:cubicBezTo>
                  <a:cubicBezTo>
                    <a:pt x="3898" y="855687"/>
                    <a:pt x="0" y="846275"/>
                    <a:pt x="0" y="836461"/>
                  </a:cubicBezTo>
                  <a:lnTo>
                    <a:pt x="0" y="37002"/>
                  </a:lnTo>
                  <a:cubicBezTo>
                    <a:pt x="0" y="27188"/>
                    <a:pt x="3898" y="17777"/>
                    <a:pt x="10838" y="10838"/>
                  </a:cubicBezTo>
                  <a:cubicBezTo>
                    <a:pt x="17777" y="3898"/>
                    <a:pt x="27188" y="0"/>
                    <a:pt x="37002" y="0"/>
                  </a:cubicBezTo>
                  <a:close/>
                </a:path>
              </a:pathLst>
            </a:custGeom>
            <a:blipFill>
              <a:blip r:embed="rId3"/>
              <a:stretch>
                <a:fillRect l="0" t="-35067" r="0" b="-35067"/>
              </a:stretch>
            </a:blipFill>
            <a:ln w="66675" cap="rnd">
              <a:solidFill>
                <a:srgbClr val="FFFFFF"/>
              </a:solidFill>
              <a:prstDash val="solid"/>
              <a:round/>
            </a:ln>
          </p:spPr>
        </p:sp>
      </p:grpSp>
      <p:sp>
        <p:nvSpPr>
          <p:cNvPr name="Freeform 8" id="8"/>
          <p:cNvSpPr/>
          <p:nvPr/>
        </p:nvSpPr>
        <p:spPr>
          <a:xfrm flipH="true" flipV="false" rot="0">
            <a:off x="9268883" y="3212937"/>
            <a:ext cx="2645618" cy="2204373"/>
          </a:xfrm>
          <a:custGeom>
            <a:avLst/>
            <a:gdLst/>
            <a:ahLst/>
            <a:cxnLst/>
            <a:rect r="r" b="b" t="t" l="l"/>
            <a:pathLst>
              <a:path h="2204373" w="2645618">
                <a:moveTo>
                  <a:pt x="2645619" y="0"/>
                </a:moveTo>
                <a:lnTo>
                  <a:pt x="0" y="0"/>
                </a:lnTo>
                <a:lnTo>
                  <a:pt x="0" y="2204373"/>
                </a:lnTo>
                <a:lnTo>
                  <a:pt x="2645619" y="2204373"/>
                </a:lnTo>
                <a:lnTo>
                  <a:pt x="264561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64332" y="1281641"/>
            <a:ext cx="554025" cy="536900"/>
          </a:xfrm>
          <a:custGeom>
            <a:avLst/>
            <a:gdLst/>
            <a:ahLst/>
            <a:cxnLst/>
            <a:rect r="r" b="b" t="t" l="l"/>
            <a:pathLst>
              <a:path h="536900" w="554025">
                <a:moveTo>
                  <a:pt x="0" y="0"/>
                </a:moveTo>
                <a:lnTo>
                  <a:pt x="554025" y="0"/>
                </a:lnTo>
                <a:lnTo>
                  <a:pt x="554025" y="536900"/>
                </a:lnTo>
                <a:lnTo>
                  <a:pt x="0" y="536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438740" y="9258300"/>
            <a:ext cx="1861225" cy="870848"/>
          </a:xfrm>
          <a:custGeom>
            <a:avLst/>
            <a:gdLst/>
            <a:ahLst/>
            <a:cxnLst/>
            <a:rect r="r" b="b" t="t" l="l"/>
            <a:pathLst>
              <a:path h="870848" w="1861225">
                <a:moveTo>
                  <a:pt x="0" y="0"/>
                </a:moveTo>
                <a:lnTo>
                  <a:pt x="1861224" y="0"/>
                </a:lnTo>
                <a:lnTo>
                  <a:pt x="1861224" y="870848"/>
                </a:lnTo>
                <a:lnTo>
                  <a:pt x="0" y="870848"/>
                </a:lnTo>
                <a:lnTo>
                  <a:pt x="0" y="0"/>
                </a:lnTo>
                <a:close/>
              </a:path>
            </a:pathLst>
          </a:custGeom>
          <a:blipFill>
            <a:blip r:embed="rId8"/>
            <a:stretch>
              <a:fillRect l="0" t="0" r="0" b="0"/>
            </a:stretch>
          </a:blipFill>
        </p:spPr>
      </p:sp>
      <p:sp>
        <p:nvSpPr>
          <p:cNvPr name="Freeform 11" id="11"/>
          <p:cNvSpPr/>
          <p:nvPr/>
        </p:nvSpPr>
        <p:spPr>
          <a:xfrm flipH="false" flipV="false" rot="0">
            <a:off x="2461121" y="9336142"/>
            <a:ext cx="10793987" cy="715164"/>
          </a:xfrm>
          <a:custGeom>
            <a:avLst/>
            <a:gdLst/>
            <a:ahLst/>
            <a:cxnLst/>
            <a:rect r="r" b="b" t="t" l="l"/>
            <a:pathLst>
              <a:path h="715164" w="10793987">
                <a:moveTo>
                  <a:pt x="0" y="0"/>
                </a:moveTo>
                <a:lnTo>
                  <a:pt x="10793986" y="0"/>
                </a:lnTo>
                <a:lnTo>
                  <a:pt x="10793986" y="715164"/>
                </a:lnTo>
                <a:lnTo>
                  <a:pt x="0" y="715164"/>
                </a:lnTo>
                <a:lnTo>
                  <a:pt x="0" y="0"/>
                </a:lnTo>
                <a:close/>
              </a:path>
            </a:pathLst>
          </a:custGeom>
          <a:blipFill>
            <a:blip r:embed="rId9"/>
            <a:stretch>
              <a:fillRect l="0" t="0" r="0" b="0"/>
            </a:stretch>
          </a:blipFill>
        </p:spPr>
      </p:sp>
      <p:sp>
        <p:nvSpPr>
          <p:cNvPr name="TextBox 12" id="12"/>
          <p:cNvSpPr txBox="true"/>
          <p:nvPr/>
        </p:nvSpPr>
        <p:spPr>
          <a:xfrm rot="0">
            <a:off x="1546467" y="2060148"/>
            <a:ext cx="7657456" cy="2837137"/>
          </a:xfrm>
          <a:prstGeom prst="rect">
            <a:avLst/>
          </a:prstGeom>
        </p:spPr>
        <p:txBody>
          <a:bodyPr anchor="t" rtlCol="false" tIns="0" lIns="0" bIns="0" rIns="0">
            <a:spAutoFit/>
          </a:bodyPr>
          <a:lstStyle/>
          <a:p>
            <a:pPr algn="l">
              <a:lnSpc>
                <a:spcPts val="4371"/>
              </a:lnSpc>
            </a:pPr>
            <a:r>
              <a:rPr lang="en-US" sz="4911" b="true">
                <a:solidFill>
                  <a:srgbClr val="FFFFFF"/>
                </a:solidFill>
                <a:latin typeface="Poppins Semi-Bold"/>
                <a:ea typeface="Poppins Semi-Bold"/>
                <a:cs typeface="Poppins Semi-Bold"/>
                <a:sym typeface="Poppins Semi-Bold"/>
              </a:rPr>
              <a:t>¿CÓMO FUE SU EXPERIENCIA BUSCANDO Y SELECCIONANDO LA DATA?</a:t>
            </a:r>
          </a:p>
          <a:p>
            <a:pPr algn="l">
              <a:lnSpc>
                <a:spcPts val="4371"/>
              </a:lnSpc>
            </a:pPr>
          </a:p>
        </p:txBody>
      </p:sp>
      <p:sp>
        <p:nvSpPr>
          <p:cNvPr name="TextBox 13" id="13"/>
          <p:cNvSpPr txBox="true"/>
          <p:nvPr/>
        </p:nvSpPr>
        <p:spPr>
          <a:xfrm rot="0">
            <a:off x="1941345" y="5229055"/>
            <a:ext cx="9068696" cy="3738499"/>
          </a:xfrm>
          <a:prstGeom prst="rect">
            <a:avLst/>
          </a:prstGeom>
        </p:spPr>
        <p:txBody>
          <a:bodyPr anchor="t" rtlCol="false" tIns="0" lIns="0" bIns="0" rIns="0">
            <a:spAutoFit/>
          </a:bodyPr>
          <a:lstStyle/>
          <a:p>
            <a:pPr algn="l" marL="410211" indent="-205106" lvl="1">
              <a:lnSpc>
                <a:spcPts val="2318"/>
              </a:lnSpc>
              <a:buFont typeface="Arial"/>
              <a:buChar char="•"/>
            </a:pPr>
            <a:r>
              <a:rPr lang="en-US" sz="1900">
                <a:solidFill>
                  <a:srgbClr val="FFFFFF"/>
                </a:solidFill>
                <a:latin typeface="Poppins Extra-Light"/>
                <a:ea typeface="Poppins Extra-Light"/>
                <a:cs typeface="Poppins Extra-Light"/>
                <a:sym typeface="Poppins Extra-Light"/>
              </a:rPr>
              <a:t>La verdad es que fue sencillo de cierta manera ya que kaggle contiene varios Dataset referentes a retrasos, que es lo vamos a analizar en este estudio predictivo, lo dificil fue entender que contenía cada variable, pero me acercó a comprender términos que no conocía que me ayudarán a futuro al aplicar a un area de Análisis de datos en alguna compañia de Aviación. </a:t>
            </a:r>
          </a:p>
          <a:p>
            <a:pPr algn="l" marL="410211" indent="-205106" lvl="1">
              <a:lnSpc>
                <a:spcPts val="2318"/>
              </a:lnSpc>
              <a:buFont typeface="Arial"/>
              <a:buChar char="•"/>
            </a:pPr>
            <a:r>
              <a:rPr lang="en-US" sz="1900">
                <a:solidFill>
                  <a:srgbClr val="FFFFFF"/>
                </a:solidFill>
                <a:latin typeface="Poppins Extra-Light"/>
                <a:ea typeface="Poppins Extra-Light"/>
                <a:cs typeface="Poppins Extra-Light"/>
                <a:sym typeface="Poppins Extra-Light"/>
              </a:rPr>
              <a:t>Este dataset representó un reto ya que contiene 31 columnas y mas de 5 millones de filas lo que representa una dificultal en cuanto al rendimiento de las PC, por lo que para este análisis se utilizó una muestra de 500mil y se le aplicó stratify=y,  basicamente  se usa para que el muestreo mantenga la misma proporción de clases que el conjunto original y que los resultados se mantengan lo mas fieles posibles.</a:t>
            </a:r>
          </a:p>
        </p:txBody>
      </p:sp>
      <p:sp>
        <p:nvSpPr>
          <p:cNvPr name="TextBox 14" id="14"/>
          <p:cNvSpPr txBox="true"/>
          <p:nvPr/>
        </p:nvSpPr>
        <p:spPr>
          <a:xfrm rot="0">
            <a:off x="2299964" y="1333874"/>
            <a:ext cx="2539402"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Story Telling</a:t>
            </a:r>
          </a:p>
        </p:txBody>
      </p:sp>
      <p:sp>
        <p:nvSpPr>
          <p:cNvPr name="TextBox 15" id="15"/>
          <p:cNvSpPr txBox="true"/>
          <p:nvPr/>
        </p:nvSpPr>
        <p:spPr>
          <a:xfrm rot="0">
            <a:off x="10289056" y="1333874"/>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Puntualidad</a:t>
            </a:r>
          </a:p>
        </p:txBody>
      </p:sp>
      <p:sp>
        <p:nvSpPr>
          <p:cNvPr name="TextBox 16" id="16"/>
          <p:cNvSpPr txBox="true"/>
          <p:nvPr/>
        </p:nvSpPr>
        <p:spPr>
          <a:xfrm rot="0">
            <a:off x="12589232" y="1333874"/>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Retrasos</a:t>
            </a:r>
          </a:p>
        </p:txBody>
      </p:sp>
      <p:sp>
        <p:nvSpPr>
          <p:cNvPr name="TextBox 17" id="17"/>
          <p:cNvSpPr txBox="true"/>
          <p:nvPr/>
        </p:nvSpPr>
        <p:spPr>
          <a:xfrm rot="0">
            <a:off x="14891819" y="1333874"/>
            <a:ext cx="1721562" cy="746760"/>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Experiencia del Usuario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976" t="-37014" r="-17454" b="-1956"/>
            </a:stretch>
          </a:blipFill>
        </p:spPr>
      </p:sp>
      <p:grpSp>
        <p:nvGrpSpPr>
          <p:cNvPr name="Group 3" id="3"/>
          <p:cNvGrpSpPr/>
          <p:nvPr/>
        </p:nvGrpSpPr>
        <p:grpSpPr>
          <a:xfrm rot="0">
            <a:off x="1346516" y="4655415"/>
            <a:ext cx="4360044" cy="4459611"/>
            <a:chOff x="0" y="0"/>
            <a:chExt cx="1148324" cy="1174548"/>
          </a:xfrm>
        </p:grpSpPr>
        <p:sp>
          <p:nvSpPr>
            <p:cNvPr name="Freeform 4" id="4"/>
            <p:cNvSpPr/>
            <p:nvPr/>
          </p:nvSpPr>
          <p:spPr>
            <a:xfrm flipH="false" flipV="false" rot="0">
              <a:off x="0" y="0"/>
              <a:ext cx="1148324" cy="1174548"/>
            </a:xfrm>
            <a:custGeom>
              <a:avLst/>
              <a:gdLst/>
              <a:ahLst/>
              <a:cxnLst/>
              <a:rect r="r" b="b" t="t" l="l"/>
              <a:pathLst>
                <a:path h="1174548" w="1148324">
                  <a:moveTo>
                    <a:pt x="28410" y="0"/>
                  </a:moveTo>
                  <a:lnTo>
                    <a:pt x="1119914" y="0"/>
                  </a:lnTo>
                  <a:cubicBezTo>
                    <a:pt x="1135604" y="0"/>
                    <a:pt x="1148324" y="12720"/>
                    <a:pt x="1148324" y="28410"/>
                  </a:cubicBezTo>
                  <a:lnTo>
                    <a:pt x="1148324" y="1146137"/>
                  </a:lnTo>
                  <a:cubicBezTo>
                    <a:pt x="1148324" y="1161828"/>
                    <a:pt x="1135604" y="1174548"/>
                    <a:pt x="1119914" y="1174548"/>
                  </a:cubicBezTo>
                  <a:lnTo>
                    <a:pt x="28410" y="1174548"/>
                  </a:lnTo>
                  <a:cubicBezTo>
                    <a:pt x="12720" y="1174548"/>
                    <a:pt x="0" y="1161828"/>
                    <a:pt x="0" y="1146137"/>
                  </a:cubicBezTo>
                  <a:lnTo>
                    <a:pt x="0" y="28410"/>
                  </a:lnTo>
                  <a:cubicBezTo>
                    <a:pt x="0" y="12720"/>
                    <a:pt x="12720" y="0"/>
                    <a:pt x="28410" y="0"/>
                  </a:cubicBezTo>
                  <a:close/>
                </a:path>
              </a:pathLst>
            </a:custGeom>
            <a:solidFill>
              <a:srgbClr val="001737"/>
            </a:solidFill>
            <a:ln w="19050" cap="sq">
              <a:solidFill>
                <a:srgbClr val="FFFFFF"/>
              </a:solidFill>
              <a:prstDash val="solid"/>
              <a:miter/>
            </a:ln>
          </p:spPr>
        </p:sp>
        <p:sp>
          <p:nvSpPr>
            <p:cNvPr name="TextBox 5" id="5"/>
            <p:cNvSpPr txBox="true"/>
            <p:nvPr/>
          </p:nvSpPr>
          <p:spPr>
            <a:xfrm>
              <a:off x="0" y="-57150"/>
              <a:ext cx="1148324" cy="1231698"/>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9461816" y="4655415"/>
            <a:ext cx="4360044" cy="4459611"/>
            <a:chOff x="0" y="0"/>
            <a:chExt cx="1148324" cy="1174548"/>
          </a:xfrm>
        </p:grpSpPr>
        <p:sp>
          <p:nvSpPr>
            <p:cNvPr name="Freeform 7" id="7"/>
            <p:cNvSpPr/>
            <p:nvPr/>
          </p:nvSpPr>
          <p:spPr>
            <a:xfrm flipH="false" flipV="false" rot="0">
              <a:off x="0" y="0"/>
              <a:ext cx="1148324" cy="1174548"/>
            </a:xfrm>
            <a:custGeom>
              <a:avLst/>
              <a:gdLst/>
              <a:ahLst/>
              <a:cxnLst/>
              <a:rect r="r" b="b" t="t" l="l"/>
              <a:pathLst>
                <a:path h="1174548" w="1148324">
                  <a:moveTo>
                    <a:pt x="28410" y="0"/>
                  </a:moveTo>
                  <a:lnTo>
                    <a:pt x="1119914" y="0"/>
                  </a:lnTo>
                  <a:cubicBezTo>
                    <a:pt x="1135604" y="0"/>
                    <a:pt x="1148324" y="12720"/>
                    <a:pt x="1148324" y="28410"/>
                  </a:cubicBezTo>
                  <a:lnTo>
                    <a:pt x="1148324" y="1146137"/>
                  </a:lnTo>
                  <a:cubicBezTo>
                    <a:pt x="1148324" y="1161828"/>
                    <a:pt x="1135604" y="1174548"/>
                    <a:pt x="1119914" y="1174548"/>
                  </a:cubicBezTo>
                  <a:lnTo>
                    <a:pt x="28410" y="1174548"/>
                  </a:lnTo>
                  <a:cubicBezTo>
                    <a:pt x="12720" y="1174548"/>
                    <a:pt x="0" y="1161828"/>
                    <a:pt x="0" y="1146137"/>
                  </a:cubicBezTo>
                  <a:lnTo>
                    <a:pt x="0" y="28410"/>
                  </a:lnTo>
                  <a:cubicBezTo>
                    <a:pt x="0" y="12720"/>
                    <a:pt x="12720" y="0"/>
                    <a:pt x="28410" y="0"/>
                  </a:cubicBezTo>
                  <a:close/>
                </a:path>
              </a:pathLst>
            </a:custGeom>
            <a:solidFill>
              <a:srgbClr val="001737"/>
            </a:solidFill>
            <a:ln w="19050" cap="sq">
              <a:solidFill>
                <a:srgbClr val="FFFFFF"/>
              </a:solidFill>
              <a:prstDash val="solid"/>
              <a:miter/>
            </a:ln>
          </p:spPr>
        </p:sp>
        <p:sp>
          <p:nvSpPr>
            <p:cNvPr name="TextBox 8" id="8"/>
            <p:cNvSpPr txBox="true"/>
            <p:nvPr/>
          </p:nvSpPr>
          <p:spPr>
            <a:xfrm>
              <a:off x="0" y="-57150"/>
              <a:ext cx="1148324" cy="1231698"/>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4872058" y="6549305"/>
            <a:ext cx="3954125" cy="3438287"/>
            <a:chOff x="0" y="0"/>
            <a:chExt cx="812800" cy="706765"/>
          </a:xfrm>
        </p:grpSpPr>
        <p:sp>
          <p:nvSpPr>
            <p:cNvPr name="Freeform 10" id="10"/>
            <p:cNvSpPr/>
            <p:nvPr/>
          </p:nvSpPr>
          <p:spPr>
            <a:xfrm flipH="false" flipV="false" rot="0">
              <a:off x="0" y="0"/>
              <a:ext cx="812800" cy="706765"/>
            </a:xfrm>
            <a:custGeom>
              <a:avLst/>
              <a:gdLst/>
              <a:ahLst/>
              <a:cxnLst/>
              <a:rect r="r" b="b" t="t" l="l"/>
              <a:pathLst>
                <a:path h="706765" w="812800">
                  <a:moveTo>
                    <a:pt x="29369" y="0"/>
                  </a:moveTo>
                  <a:lnTo>
                    <a:pt x="783431" y="0"/>
                  </a:lnTo>
                  <a:cubicBezTo>
                    <a:pt x="799651" y="0"/>
                    <a:pt x="812800" y="13149"/>
                    <a:pt x="812800" y="29369"/>
                  </a:cubicBezTo>
                  <a:lnTo>
                    <a:pt x="812800" y="677396"/>
                  </a:lnTo>
                  <a:cubicBezTo>
                    <a:pt x="812800" y="693617"/>
                    <a:pt x="799651" y="706765"/>
                    <a:pt x="783431" y="706765"/>
                  </a:cubicBezTo>
                  <a:lnTo>
                    <a:pt x="29369" y="706765"/>
                  </a:lnTo>
                  <a:cubicBezTo>
                    <a:pt x="13149" y="706765"/>
                    <a:pt x="0" y="693617"/>
                    <a:pt x="0" y="677396"/>
                  </a:cubicBezTo>
                  <a:lnTo>
                    <a:pt x="0" y="29369"/>
                  </a:lnTo>
                  <a:cubicBezTo>
                    <a:pt x="0" y="13149"/>
                    <a:pt x="13149" y="0"/>
                    <a:pt x="29369" y="0"/>
                  </a:cubicBezTo>
                  <a:close/>
                </a:path>
              </a:pathLst>
            </a:custGeom>
            <a:blipFill>
              <a:blip r:embed="rId3"/>
              <a:stretch>
                <a:fillRect l="-2209" t="0" r="-2209" b="0"/>
              </a:stretch>
            </a:blipFill>
            <a:ln w="28575" cap="sq">
              <a:solidFill>
                <a:srgbClr val="FFFFFF"/>
              </a:solidFill>
              <a:prstDash val="solid"/>
              <a:miter/>
            </a:ln>
          </p:spPr>
        </p:sp>
      </p:grpSp>
      <p:grpSp>
        <p:nvGrpSpPr>
          <p:cNvPr name="Group 11" id="11"/>
          <p:cNvGrpSpPr/>
          <p:nvPr/>
        </p:nvGrpSpPr>
        <p:grpSpPr>
          <a:xfrm rot="0">
            <a:off x="12987358" y="6207813"/>
            <a:ext cx="4271942" cy="4079187"/>
            <a:chOff x="0" y="0"/>
            <a:chExt cx="745356" cy="711725"/>
          </a:xfrm>
        </p:grpSpPr>
        <p:sp>
          <p:nvSpPr>
            <p:cNvPr name="Freeform 12" id="12"/>
            <p:cNvSpPr/>
            <p:nvPr/>
          </p:nvSpPr>
          <p:spPr>
            <a:xfrm flipH="false" flipV="false" rot="0">
              <a:off x="0" y="0"/>
              <a:ext cx="745356" cy="711725"/>
            </a:xfrm>
            <a:custGeom>
              <a:avLst/>
              <a:gdLst/>
              <a:ahLst/>
              <a:cxnLst/>
              <a:rect r="r" b="b" t="t" l="l"/>
              <a:pathLst>
                <a:path h="711725" w="745356">
                  <a:moveTo>
                    <a:pt x="27184" y="0"/>
                  </a:moveTo>
                  <a:lnTo>
                    <a:pt x="718172" y="0"/>
                  </a:lnTo>
                  <a:cubicBezTo>
                    <a:pt x="725381" y="0"/>
                    <a:pt x="732296" y="2864"/>
                    <a:pt x="737394" y="7962"/>
                  </a:cubicBezTo>
                  <a:cubicBezTo>
                    <a:pt x="742492" y="13060"/>
                    <a:pt x="745356" y="19974"/>
                    <a:pt x="745356" y="27184"/>
                  </a:cubicBezTo>
                  <a:lnTo>
                    <a:pt x="745356" y="684541"/>
                  </a:lnTo>
                  <a:cubicBezTo>
                    <a:pt x="745356" y="691750"/>
                    <a:pt x="742492" y="698665"/>
                    <a:pt x="737394" y="703763"/>
                  </a:cubicBezTo>
                  <a:cubicBezTo>
                    <a:pt x="732296" y="708861"/>
                    <a:pt x="725381" y="711725"/>
                    <a:pt x="718172" y="711725"/>
                  </a:cubicBezTo>
                  <a:lnTo>
                    <a:pt x="27184" y="711725"/>
                  </a:lnTo>
                  <a:cubicBezTo>
                    <a:pt x="19974" y="711725"/>
                    <a:pt x="13060" y="708861"/>
                    <a:pt x="7962" y="703763"/>
                  </a:cubicBezTo>
                  <a:cubicBezTo>
                    <a:pt x="2864" y="698665"/>
                    <a:pt x="0" y="691750"/>
                    <a:pt x="0" y="684541"/>
                  </a:cubicBezTo>
                  <a:lnTo>
                    <a:pt x="0" y="27184"/>
                  </a:lnTo>
                  <a:cubicBezTo>
                    <a:pt x="0" y="19974"/>
                    <a:pt x="2864" y="13060"/>
                    <a:pt x="7962" y="7962"/>
                  </a:cubicBezTo>
                  <a:cubicBezTo>
                    <a:pt x="13060" y="2864"/>
                    <a:pt x="19974" y="0"/>
                    <a:pt x="27184" y="0"/>
                  </a:cubicBezTo>
                  <a:close/>
                </a:path>
              </a:pathLst>
            </a:custGeom>
            <a:blipFill>
              <a:blip r:embed="rId4"/>
              <a:stretch>
                <a:fillRect l="0" t="-189" r="0" b="-189"/>
              </a:stretch>
            </a:blipFill>
            <a:ln w="28575" cap="sq">
              <a:solidFill>
                <a:srgbClr val="FFFFFF"/>
              </a:solidFill>
              <a:prstDash val="solid"/>
              <a:miter/>
            </a:ln>
          </p:spPr>
        </p:sp>
      </p:grpSp>
      <p:sp>
        <p:nvSpPr>
          <p:cNvPr name="Freeform 13" id="13"/>
          <p:cNvSpPr/>
          <p:nvPr/>
        </p:nvSpPr>
        <p:spPr>
          <a:xfrm flipH="false" flipV="false" rot="0">
            <a:off x="1664332" y="1281641"/>
            <a:ext cx="554025" cy="536900"/>
          </a:xfrm>
          <a:custGeom>
            <a:avLst/>
            <a:gdLst/>
            <a:ahLst/>
            <a:cxnLst/>
            <a:rect r="r" b="b" t="t" l="l"/>
            <a:pathLst>
              <a:path h="536900" w="554025">
                <a:moveTo>
                  <a:pt x="0" y="0"/>
                </a:moveTo>
                <a:lnTo>
                  <a:pt x="554025" y="0"/>
                </a:lnTo>
                <a:lnTo>
                  <a:pt x="554025" y="536900"/>
                </a:lnTo>
                <a:lnTo>
                  <a:pt x="0" y="536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982148" y="2224520"/>
            <a:ext cx="13045164" cy="3282264"/>
          </a:xfrm>
          <a:prstGeom prst="rect">
            <a:avLst/>
          </a:prstGeom>
        </p:spPr>
        <p:txBody>
          <a:bodyPr anchor="t" rtlCol="false" tIns="0" lIns="0" bIns="0" rIns="0">
            <a:spAutoFit/>
          </a:bodyPr>
          <a:lstStyle/>
          <a:p>
            <a:pPr algn="ctr">
              <a:lnSpc>
                <a:spcPts val="8243"/>
              </a:lnSpc>
            </a:pPr>
            <a:r>
              <a:rPr lang="en-US" b="true" sz="8677">
                <a:solidFill>
                  <a:srgbClr val="FFFFFF"/>
                </a:solidFill>
                <a:latin typeface="Poppins Semi-Bold"/>
                <a:ea typeface="Poppins Semi-Bold"/>
                <a:cs typeface="Poppins Semi-Bold"/>
                <a:sym typeface="Poppins Semi-Bold"/>
              </a:rPr>
              <a:t>ANÁLISIS DESCRIPTIVO, PASOS A REALIZAR</a:t>
            </a:r>
          </a:p>
          <a:p>
            <a:pPr algn="ctr">
              <a:lnSpc>
                <a:spcPts val="8243"/>
              </a:lnSpc>
            </a:pPr>
          </a:p>
        </p:txBody>
      </p:sp>
      <p:sp>
        <p:nvSpPr>
          <p:cNvPr name="TextBox 15" id="15"/>
          <p:cNvSpPr txBox="true"/>
          <p:nvPr/>
        </p:nvSpPr>
        <p:spPr>
          <a:xfrm rot="0">
            <a:off x="1475604" y="7118139"/>
            <a:ext cx="3396455" cy="281432"/>
          </a:xfrm>
          <a:prstGeom prst="rect">
            <a:avLst/>
          </a:prstGeom>
        </p:spPr>
        <p:txBody>
          <a:bodyPr anchor="t" rtlCol="false" tIns="0" lIns="0" bIns="0" rIns="0">
            <a:spAutoFit/>
          </a:bodyPr>
          <a:lstStyle/>
          <a:p>
            <a:pPr algn="l" marL="367031" indent="-183515" lvl="1">
              <a:lnSpc>
                <a:spcPts val="2074"/>
              </a:lnSpc>
              <a:buFont typeface="Arial"/>
              <a:buChar char="•"/>
            </a:pPr>
            <a:r>
              <a:rPr lang="en-US" sz="1700">
                <a:solidFill>
                  <a:srgbClr val="FFFFFF"/>
                </a:solidFill>
                <a:latin typeface="Poppins Extra-Light"/>
                <a:ea typeface="Poppins Extra-Light"/>
                <a:cs typeface="Poppins Extra-Light"/>
                <a:sym typeface="Poppins Extra-Light"/>
              </a:rPr>
              <a:t>Evaluación  estadísticas</a:t>
            </a:r>
          </a:p>
        </p:txBody>
      </p:sp>
      <p:sp>
        <p:nvSpPr>
          <p:cNvPr name="TextBox 16" id="16"/>
          <p:cNvSpPr txBox="true"/>
          <p:nvPr/>
        </p:nvSpPr>
        <p:spPr>
          <a:xfrm rot="0">
            <a:off x="9579523" y="6087280"/>
            <a:ext cx="3396455" cy="2596007"/>
          </a:xfrm>
          <a:prstGeom prst="rect">
            <a:avLst/>
          </a:prstGeom>
        </p:spPr>
        <p:txBody>
          <a:bodyPr anchor="t" rtlCol="false" tIns="0" lIns="0" bIns="0" rIns="0">
            <a:spAutoFit/>
          </a:bodyPr>
          <a:lstStyle/>
          <a:p>
            <a:pPr algn="l" marL="367031" indent="-183515" lvl="1">
              <a:lnSpc>
                <a:spcPts val="2074"/>
              </a:lnSpc>
              <a:buFont typeface="Arial"/>
              <a:buChar char="•"/>
            </a:pPr>
            <a:r>
              <a:rPr lang="en-US" sz="1700">
                <a:solidFill>
                  <a:srgbClr val="FFFFFF"/>
                </a:solidFill>
                <a:latin typeface="Poppins Extra-Light"/>
                <a:ea typeface="Poppins Extra-Light"/>
                <a:cs typeface="Poppins Extra-Light"/>
                <a:sym typeface="Poppins Extra-Light"/>
              </a:rPr>
              <a:t>como quiero realizar una predicion e retrasos temprana, seleccione variables que relacionadas con el vuelo antes del despegue</a:t>
            </a:r>
          </a:p>
          <a:p>
            <a:pPr algn="l" marL="367031" indent="-183515" lvl="1">
              <a:lnSpc>
                <a:spcPts val="2074"/>
              </a:lnSpc>
              <a:buFont typeface="Arial"/>
              <a:buChar char="•"/>
            </a:pPr>
            <a:r>
              <a:rPr lang="en-US" sz="1700">
                <a:solidFill>
                  <a:srgbClr val="FFFFFF"/>
                </a:solidFill>
                <a:latin typeface="Poppins Extra-Light"/>
                <a:ea typeface="Poppins Extra-Light"/>
                <a:cs typeface="Poppins Extra-Light"/>
                <a:sym typeface="Poppins Extra-Light"/>
              </a:rPr>
              <a:t>Eliminación de variables que no se van a usar</a:t>
            </a:r>
          </a:p>
          <a:p>
            <a:pPr algn="l" marL="367031" indent="-183515" lvl="1">
              <a:lnSpc>
                <a:spcPts val="2074"/>
              </a:lnSpc>
              <a:buFont typeface="Arial"/>
              <a:buChar char="•"/>
            </a:pPr>
            <a:r>
              <a:rPr lang="en-US" sz="1700">
                <a:solidFill>
                  <a:srgbClr val="FFFFFF"/>
                </a:solidFill>
                <a:latin typeface="Poppins Extra-Light"/>
                <a:ea typeface="Poppins Extra-Light"/>
                <a:cs typeface="Poppins Extra-Light"/>
                <a:sym typeface="Poppins Extra-Light"/>
              </a:rPr>
              <a:t>Selección de muestra</a:t>
            </a:r>
          </a:p>
          <a:p>
            <a:pPr algn="l">
              <a:lnSpc>
                <a:spcPts val="2074"/>
              </a:lnSpc>
            </a:pPr>
          </a:p>
        </p:txBody>
      </p:sp>
      <p:sp>
        <p:nvSpPr>
          <p:cNvPr name="TextBox 17" id="17"/>
          <p:cNvSpPr txBox="true"/>
          <p:nvPr/>
        </p:nvSpPr>
        <p:spPr>
          <a:xfrm rot="0">
            <a:off x="1475604" y="7587805"/>
            <a:ext cx="3396455" cy="1310132"/>
          </a:xfrm>
          <a:prstGeom prst="rect">
            <a:avLst/>
          </a:prstGeom>
        </p:spPr>
        <p:txBody>
          <a:bodyPr anchor="t" rtlCol="false" tIns="0" lIns="0" bIns="0" rIns="0">
            <a:spAutoFit/>
          </a:bodyPr>
          <a:lstStyle/>
          <a:p>
            <a:pPr algn="l" marL="367031" indent="-183515" lvl="1">
              <a:lnSpc>
                <a:spcPts val="2074"/>
              </a:lnSpc>
              <a:buFont typeface="Arial"/>
              <a:buChar char="•"/>
            </a:pPr>
            <a:r>
              <a:rPr lang="en-US" sz="1700">
                <a:solidFill>
                  <a:srgbClr val="FFFFFF"/>
                </a:solidFill>
                <a:latin typeface="Poppins"/>
                <a:ea typeface="Poppins"/>
                <a:cs typeface="Poppins"/>
                <a:sym typeface="Poppins"/>
              </a:rPr>
              <a:t>Una vez limpio el dataset verificar algunas graficas como la matriz de confusion, histogramas, graficas de barras</a:t>
            </a:r>
          </a:p>
        </p:txBody>
      </p:sp>
      <p:sp>
        <p:nvSpPr>
          <p:cNvPr name="TextBox 18" id="18"/>
          <p:cNvSpPr txBox="true"/>
          <p:nvPr/>
        </p:nvSpPr>
        <p:spPr>
          <a:xfrm rot="0">
            <a:off x="9757384" y="4836223"/>
            <a:ext cx="3040733" cy="1027557"/>
          </a:xfrm>
          <a:prstGeom prst="rect">
            <a:avLst/>
          </a:prstGeom>
        </p:spPr>
        <p:txBody>
          <a:bodyPr anchor="t" rtlCol="false" tIns="0" lIns="0" bIns="0" rIns="0">
            <a:spAutoFit/>
          </a:bodyPr>
          <a:lstStyle/>
          <a:p>
            <a:pPr algn="l">
              <a:lnSpc>
                <a:spcPts val="2664"/>
              </a:lnSpc>
            </a:pPr>
            <a:r>
              <a:rPr lang="en-US" sz="2400">
                <a:solidFill>
                  <a:srgbClr val="FFFFFF"/>
                </a:solidFill>
                <a:latin typeface="Poppins"/>
                <a:ea typeface="Poppins"/>
                <a:cs typeface="Poppins"/>
                <a:sym typeface="Poppins"/>
              </a:rPr>
              <a:t>ESCOGENCIA DE VARIABLES A USTILIZAR</a:t>
            </a:r>
          </a:p>
        </p:txBody>
      </p:sp>
      <p:sp>
        <p:nvSpPr>
          <p:cNvPr name="TextBox 19" id="19"/>
          <p:cNvSpPr txBox="true"/>
          <p:nvPr/>
        </p:nvSpPr>
        <p:spPr>
          <a:xfrm rot="0">
            <a:off x="2299964" y="1333874"/>
            <a:ext cx="2539402"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Story Telling</a:t>
            </a:r>
          </a:p>
        </p:txBody>
      </p:sp>
      <p:sp>
        <p:nvSpPr>
          <p:cNvPr name="TextBox 20" id="20"/>
          <p:cNvSpPr txBox="true"/>
          <p:nvPr/>
        </p:nvSpPr>
        <p:spPr>
          <a:xfrm rot="0">
            <a:off x="10289056" y="1333874"/>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Puntualidad</a:t>
            </a:r>
          </a:p>
        </p:txBody>
      </p:sp>
      <p:sp>
        <p:nvSpPr>
          <p:cNvPr name="TextBox 21" id="21"/>
          <p:cNvSpPr txBox="true"/>
          <p:nvPr/>
        </p:nvSpPr>
        <p:spPr>
          <a:xfrm rot="0">
            <a:off x="12589232" y="1333874"/>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Retrasos</a:t>
            </a:r>
          </a:p>
        </p:txBody>
      </p:sp>
      <p:sp>
        <p:nvSpPr>
          <p:cNvPr name="TextBox 22" id="22"/>
          <p:cNvSpPr txBox="true"/>
          <p:nvPr/>
        </p:nvSpPr>
        <p:spPr>
          <a:xfrm rot="0">
            <a:off x="14891819" y="1333874"/>
            <a:ext cx="1721562" cy="746760"/>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Experiencia del Usuario</a:t>
            </a:r>
          </a:p>
        </p:txBody>
      </p:sp>
      <p:sp>
        <p:nvSpPr>
          <p:cNvPr name="TextBox 23" id="23"/>
          <p:cNvSpPr txBox="true"/>
          <p:nvPr/>
        </p:nvSpPr>
        <p:spPr>
          <a:xfrm rot="0">
            <a:off x="1475604" y="4848585"/>
            <a:ext cx="3396455" cy="2338832"/>
          </a:xfrm>
          <a:prstGeom prst="rect">
            <a:avLst/>
          </a:prstGeom>
        </p:spPr>
        <p:txBody>
          <a:bodyPr anchor="t" rtlCol="false" tIns="0" lIns="0" bIns="0" rIns="0">
            <a:spAutoFit/>
          </a:bodyPr>
          <a:lstStyle/>
          <a:p>
            <a:pPr algn="l" marL="367031" indent="-183515" lvl="1">
              <a:lnSpc>
                <a:spcPts val="2074"/>
              </a:lnSpc>
              <a:buFont typeface="Arial"/>
              <a:buChar char="•"/>
            </a:pPr>
            <a:r>
              <a:rPr lang="en-US" sz="1700">
                <a:solidFill>
                  <a:srgbClr val="FFFFFF"/>
                </a:solidFill>
                <a:latin typeface="Poppins Extra-Light"/>
                <a:ea typeface="Poppins Extra-Light"/>
                <a:cs typeface="Poppins Extra-Light"/>
                <a:sym typeface="Poppins Extra-Light"/>
              </a:rPr>
              <a:t>Pre procesemiento y Limpieza</a:t>
            </a:r>
          </a:p>
          <a:p>
            <a:pPr algn="l" marL="367031" indent="-183515" lvl="1">
              <a:lnSpc>
                <a:spcPts val="2074"/>
              </a:lnSpc>
              <a:buFont typeface="Arial"/>
              <a:buChar char="•"/>
            </a:pPr>
            <a:r>
              <a:rPr lang="en-US" sz="1700">
                <a:solidFill>
                  <a:srgbClr val="FFFFFF"/>
                </a:solidFill>
                <a:latin typeface="Poppins Extra-Light"/>
                <a:ea typeface="Poppins Extra-Light"/>
                <a:cs typeface="Poppins Extra-Light"/>
                <a:sym typeface="Poppins Extra-Light"/>
              </a:rPr>
              <a:t>Eliminacion de valores Nulos</a:t>
            </a:r>
          </a:p>
          <a:p>
            <a:pPr algn="l" marL="367031" indent="-183515" lvl="1">
              <a:lnSpc>
                <a:spcPts val="2074"/>
              </a:lnSpc>
              <a:buFont typeface="Arial"/>
              <a:buChar char="•"/>
            </a:pPr>
            <a:r>
              <a:rPr lang="en-US" sz="1700">
                <a:solidFill>
                  <a:srgbClr val="FFFFFF"/>
                </a:solidFill>
                <a:latin typeface="Poppins Extra-Light"/>
                <a:ea typeface="Poppins Extra-Light"/>
                <a:cs typeface="Poppins Extra-Light"/>
                <a:sym typeface="Poppins Extra-Light"/>
              </a:rPr>
              <a:t>Eliminacion de columnas innecesarias para la predicción</a:t>
            </a:r>
          </a:p>
          <a:p>
            <a:pPr algn="l" marL="367031" indent="-183515" lvl="1">
              <a:lnSpc>
                <a:spcPts val="2074"/>
              </a:lnSpc>
              <a:buFont typeface="Arial"/>
              <a:buChar char="•"/>
            </a:pPr>
            <a:r>
              <a:rPr lang="en-US" sz="1700">
                <a:solidFill>
                  <a:srgbClr val="FFFFFF"/>
                </a:solidFill>
                <a:latin typeface="Poppins Extra-Light"/>
                <a:ea typeface="Poppins Extra-Light"/>
                <a:cs typeface="Poppins Extra-Light"/>
                <a:sym typeface="Poppins Extra-Light"/>
              </a:rPr>
              <a:t>Seleccion de la Variable Objetivo</a:t>
            </a:r>
          </a:p>
          <a:p>
            <a:pPr algn="l">
              <a:lnSpc>
                <a:spcPts val="2074"/>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36" t="-30777" r="-4528" b="-335"/>
            </a:stretch>
          </a:blipFill>
        </p:spPr>
      </p:sp>
      <p:grpSp>
        <p:nvGrpSpPr>
          <p:cNvPr name="Group 3" id="3"/>
          <p:cNvGrpSpPr/>
          <p:nvPr/>
        </p:nvGrpSpPr>
        <p:grpSpPr>
          <a:xfrm rot="0">
            <a:off x="0" y="5692120"/>
            <a:ext cx="18628767" cy="4594880"/>
            <a:chOff x="0" y="0"/>
            <a:chExt cx="3102731" cy="765304"/>
          </a:xfrm>
        </p:grpSpPr>
        <p:sp>
          <p:nvSpPr>
            <p:cNvPr name="Freeform 4" id="4"/>
            <p:cNvSpPr/>
            <p:nvPr/>
          </p:nvSpPr>
          <p:spPr>
            <a:xfrm flipH="false" flipV="false" rot="0">
              <a:off x="0" y="0"/>
              <a:ext cx="3102731" cy="765304"/>
            </a:xfrm>
            <a:custGeom>
              <a:avLst/>
              <a:gdLst/>
              <a:ahLst/>
              <a:cxnLst/>
              <a:rect r="r" b="b" t="t" l="l"/>
              <a:pathLst>
                <a:path h="765304" w="3102731">
                  <a:moveTo>
                    <a:pt x="0" y="0"/>
                  </a:moveTo>
                  <a:lnTo>
                    <a:pt x="3102731" y="0"/>
                  </a:lnTo>
                  <a:lnTo>
                    <a:pt x="3102731" y="765304"/>
                  </a:lnTo>
                  <a:lnTo>
                    <a:pt x="0" y="765304"/>
                  </a:lnTo>
                  <a:close/>
                </a:path>
              </a:pathLst>
            </a:custGeom>
            <a:blipFill>
              <a:blip r:embed="rId3"/>
              <a:stretch>
                <a:fillRect l="0" t="-85057" r="0" b="-85057"/>
              </a:stretch>
            </a:blipFill>
            <a:ln w="57150" cap="sq">
              <a:solidFill>
                <a:srgbClr val="FFFFFF"/>
              </a:solidFill>
              <a:prstDash val="solid"/>
              <a:miter/>
            </a:ln>
          </p:spPr>
        </p:sp>
      </p:grpSp>
      <p:grpSp>
        <p:nvGrpSpPr>
          <p:cNvPr name="Group 5" id="5"/>
          <p:cNvGrpSpPr/>
          <p:nvPr/>
        </p:nvGrpSpPr>
        <p:grpSpPr>
          <a:xfrm rot="0">
            <a:off x="10182836" y="2519781"/>
            <a:ext cx="5828840" cy="786556"/>
            <a:chOff x="0" y="0"/>
            <a:chExt cx="1535168" cy="207159"/>
          </a:xfrm>
        </p:grpSpPr>
        <p:sp>
          <p:nvSpPr>
            <p:cNvPr name="Freeform 6" id="6"/>
            <p:cNvSpPr/>
            <p:nvPr/>
          </p:nvSpPr>
          <p:spPr>
            <a:xfrm flipH="false" flipV="false" rot="0">
              <a:off x="0" y="0"/>
              <a:ext cx="1535168" cy="207159"/>
            </a:xfrm>
            <a:custGeom>
              <a:avLst/>
              <a:gdLst/>
              <a:ahLst/>
              <a:cxnLst/>
              <a:rect r="r" b="b" t="t" l="l"/>
              <a:pathLst>
                <a:path h="207159" w="1535168">
                  <a:moveTo>
                    <a:pt x="13282" y="0"/>
                  </a:moveTo>
                  <a:lnTo>
                    <a:pt x="1521886" y="0"/>
                  </a:lnTo>
                  <a:cubicBezTo>
                    <a:pt x="1529221" y="0"/>
                    <a:pt x="1535168" y="5947"/>
                    <a:pt x="1535168" y="13282"/>
                  </a:cubicBezTo>
                  <a:lnTo>
                    <a:pt x="1535168" y="193877"/>
                  </a:lnTo>
                  <a:cubicBezTo>
                    <a:pt x="1535168" y="201212"/>
                    <a:pt x="1529221" y="207159"/>
                    <a:pt x="1521886" y="207159"/>
                  </a:cubicBezTo>
                  <a:lnTo>
                    <a:pt x="13282" y="207159"/>
                  </a:lnTo>
                  <a:cubicBezTo>
                    <a:pt x="5947" y="207159"/>
                    <a:pt x="0" y="201212"/>
                    <a:pt x="0" y="193877"/>
                  </a:cubicBezTo>
                  <a:lnTo>
                    <a:pt x="0" y="13282"/>
                  </a:lnTo>
                  <a:cubicBezTo>
                    <a:pt x="0" y="5947"/>
                    <a:pt x="5947" y="0"/>
                    <a:pt x="13282" y="0"/>
                  </a:cubicBezTo>
                  <a:close/>
                </a:path>
              </a:pathLst>
            </a:custGeom>
            <a:solidFill>
              <a:srgbClr val="001737"/>
            </a:solidFill>
            <a:ln w="9525" cap="sq">
              <a:solidFill>
                <a:srgbClr val="FFFFFF"/>
              </a:solidFill>
              <a:prstDash val="solid"/>
              <a:miter/>
            </a:ln>
          </p:spPr>
        </p:sp>
        <p:sp>
          <p:nvSpPr>
            <p:cNvPr name="TextBox 7" id="7"/>
            <p:cNvSpPr txBox="true"/>
            <p:nvPr/>
          </p:nvSpPr>
          <p:spPr>
            <a:xfrm>
              <a:off x="0" y="-57150"/>
              <a:ext cx="1535168" cy="264309"/>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10182836" y="3380980"/>
            <a:ext cx="5828840" cy="786556"/>
            <a:chOff x="0" y="0"/>
            <a:chExt cx="1535168" cy="207159"/>
          </a:xfrm>
        </p:grpSpPr>
        <p:sp>
          <p:nvSpPr>
            <p:cNvPr name="Freeform 9" id="9"/>
            <p:cNvSpPr/>
            <p:nvPr/>
          </p:nvSpPr>
          <p:spPr>
            <a:xfrm flipH="false" flipV="false" rot="0">
              <a:off x="0" y="0"/>
              <a:ext cx="1535168" cy="207159"/>
            </a:xfrm>
            <a:custGeom>
              <a:avLst/>
              <a:gdLst/>
              <a:ahLst/>
              <a:cxnLst/>
              <a:rect r="r" b="b" t="t" l="l"/>
              <a:pathLst>
                <a:path h="207159" w="1535168">
                  <a:moveTo>
                    <a:pt x="13282" y="0"/>
                  </a:moveTo>
                  <a:lnTo>
                    <a:pt x="1521886" y="0"/>
                  </a:lnTo>
                  <a:cubicBezTo>
                    <a:pt x="1529221" y="0"/>
                    <a:pt x="1535168" y="5947"/>
                    <a:pt x="1535168" y="13282"/>
                  </a:cubicBezTo>
                  <a:lnTo>
                    <a:pt x="1535168" y="193877"/>
                  </a:lnTo>
                  <a:cubicBezTo>
                    <a:pt x="1535168" y="201212"/>
                    <a:pt x="1529221" y="207159"/>
                    <a:pt x="1521886" y="207159"/>
                  </a:cubicBezTo>
                  <a:lnTo>
                    <a:pt x="13282" y="207159"/>
                  </a:lnTo>
                  <a:cubicBezTo>
                    <a:pt x="5947" y="207159"/>
                    <a:pt x="0" y="201212"/>
                    <a:pt x="0" y="193877"/>
                  </a:cubicBezTo>
                  <a:lnTo>
                    <a:pt x="0" y="13282"/>
                  </a:lnTo>
                  <a:cubicBezTo>
                    <a:pt x="0" y="5947"/>
                    <a:pt x="5947" y="0"/>
                    <a:pt x="13282" y="0"/>
                  </a:cubicBezTo>
                  <a:close/>
                </a:path>
              </a:pathLst>
            </a:custGeom>
            <a:solidFill>
              <a:srgbClr val="001737"/>
            </a:solidFill>
            <a:ln w="9525" cap="sq">
              <a:solidFill>
                <a:srgbClr val="FFFFFF"/>
              </a:solidFill>
              <a:prstDash val="solid"/>
              <a:miter/>
            </a:ln>
          </p:spPr>
        </p:sp>
        <p:sp>
          <p:nvSpPr>
            <p:cNvPr name="TextBox 10" id="10"/>
            <p:cNvSpPr txBox="true"/>
            <p:nvPr/>
          </p:nvSpPr>
          <p:spPr>
            <a:xfrm>
              <a:off x="0" y="-57150"/>
              <a:ext cx="1535168" cy="264309"/>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10182836" y="4356944"/>
            <a:ext cx="5828840" cy="786556"/>
            <a:chOff x="0" y="0"/>
            <a:chExt cx="1535168" cy="207159"/>
          </a:xfrm>
        </p:grpSpPr>
        <p:sp>
          <p:nvSpPr>
            <p:cNvPr name="Freeform 12" id="12"/>
            <p:cNvSpPr/>
            <p:nvPr/>
          </p:nvSpPr>
          <p:spPr>
            <a:xfrm flipH="false" flipV="false" rot="0">
              <a:off x="0" y="0"/>
              <a:ext cx="1535168" cy="207159"/>
            </a:xfrm>
            <a:custGeom>
              <a:avLst/>
              <a:gdLst/>
              <a:ahLst/>
              <a:cxnLst/>
              <a:rect r="r" b="b" t="t" l="l"/>
              <a:pathLst>
                <a:path h="207159" w="1535168">
                  <a:moveTo>
                    <a:pt x="13282" y="0"/>
                  </a:moveTo>
                  <a:lnTo>
                    <a:pt x="1521886" y="0"/>
                  </a:lnTo>
                  <a:cubicBezTo>
                    <a:pt x="1529221" y="0"/>
                    <a:pt x="1535168" y="5947"/>
                    <a:pt x="1535168" y="13282"/>
                  </a:cubicBezTo>
                  <a:lnTo>
                    <a:pt x="1535168" y="193877"/>
                  </a:lnTo>
                  <a:cubicBezTo>
                    <a:pt x="1535168" y="201212"/>
                    <a:pt x="1529221" y="207159"/>
                    <a:pt x="1521886" y="207159"/>
                  </a:cubicBezTo>
                  <a:lnTo>
                    <a:pt x="13282" y="207159"/>
                  </a:lnTo>
                  <a:cubicBezTo>
                    <a:pt x="5947" y="207159"/>
                    <a:pt x="0" y="201212"/>
                    <a:pt x="0" y="193877"/>
                  </a:cubicBezTo>
                  <a:lnTo>
                    <a:pt x="0" y="13282"/>
                  </a:lnTo>
                  <a:cubicBezTo>
                    <a:pt x="0" y="5947"/>
                    <a:pt x="5947" y="0"/>
                    <a:pt x="13282" y="0"/>
                  </a:cubicBezTo>
                  <a:close/>
                </a:path>
              </a:pathLst>
            </a:custGeom>
            <a:solidFill>
              <a:srgbClr val="001737"/>
            </a:solidFill>
            <a:ln w="9525" cap="sq">
              <a:solidFill>
                <a:srgbClr val="FFFFFF"/>
              </a:solidFill>
              <a:prstDash val="solid"/>
              <a:miter/>
            </a:ln>
          </p:spPr>
        </p:sp>
        <p:sp>
          <p:nvSpPr>
            <p:cNvPr name="TextBox 13" id="13"/>
            <p:cNvSpPr txBox="true"/>
            <p:nvPr/>
          </p:nvSpPr>
          <p:spPr>
            <a:xfrm>
              <a:off x="0" y="-57150"/>
              <a:ext cx="1535168" cy="264309"/>
            </a:xfrm>
            <a:prstGeom prst="rect">
              <a:avLst/>
            </a:prstGeom>
          </p:spPr>
          <p:txBody>
            <a:bodyPr anchor="ctr" rtlCol="false" tIns="50800" lIns="50800" bIns="50800" rIns="50800"/>
            <a:lstStyle/>
            <a:p>
              <a:pPr algn="ctr">
                <a:lnSpc>
                  <a:spcPts val="2940"/>
                </a:lnSpc>
              </a:pPr>
            </a:p>
          </p:txBody>
        </p:sp>
      </p:grpSp>
      <p:sp>
        <p:nvSpPr>
          <p:cNvPr name="Freeform 14" id="14"/>
          <p:cNvSpPr/>
          <p:nvPr/>
        </p:nvSpPr>
        <p:spPr>
          <a:xfrm flipH="false" flipV="false" rot="0">
            <a:off x="1664332" y="1281641"/>
            <a:ext cx="554025" cy="536900"/>
          </a:xfrm>
          <a:custGeom>
            <a:avLst/>
            <a:gdLst/>
            <a:ahLst/>
            <a:cxnLst/>
            <a:rect r="r" b="b" t="t" l="l"/>
            <a:pathLst>
              <a:path h="536900" w="554025">
                <a:moveTo>
                  <a:pt x="0" y="0"/>
                </a:moveTo>
                <a:lnTo>
                  <a:pt x="554025" y="0"/>
                </a:lnTo>
                <a:lnTo>
                  <a:pt x="554025" y="536900"/>
                </a:lnTo>
                <a:lnTo>
                  <a:pt x="0" y="536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406209" y="2145346"/>
            <a:ext cx="8290884" cy="2662484"/>
          </a:xfrm>
          <a:prstGeom prst="rect">
            <a:avLst/>
          </a:prstGeom>
        </p:spPr>
        <p:txBody>
          <a:bodyPr anchor="t" rtlCol="false" tIns="0" lIns="0" bIns="0" rIns="0">
            <a:spAutoFit/>
          </a:bodyPr>
          <a:lstStyle/>
          <a:p>
            <a:pPr algn="l">
              <a:lnSpc>
                <a:spcPts val="5074"/>
              </a:lnSpc>
            </a:pPr>
            <a:r>
              <a:rPr lang="en-US" sz="5341" b="true">
                <a:solidFill>
                  <a:srgbClr val="FFFFFF"/>
                </a:solidFill>
                <a:latin typeface="Poppins Semi-Bold"/>
                <a:ea typeface="Poppins Semi-Bold"/>
                <a:cs typeface="Poppins Semi-Bold"/>
                <a:sym typeface="Poppins Semi-Bold"/>
              </a:rPr>
              <a:t>¿QUÉ LECCIONES APRENDIÓ AL HACER EL ANÁLISIS DESCRIPTIVO?</a:t>
            </a:r>
          </a:p>
          <a:p>
            <a:pPr algn="l">
              <a:lnSpc>
                <a:spcPts val="5074"/>
              </a:lnSpc>
            </a:pPr>
          </a:p>
        </p:txBody>
      </p:sp>
      <p:sp>
        <p:nvSpPr>
          <p:cNvPr name="TextBox 16" id="16"/>
          <p:cNvSpPr txBox="true"/>
          <p:nvPr/>
        </p:nvSpPr>
        <p:spPr>
          <a:xfrm rot="0">
            <a:off x="10416637" y="2546664"/>
            <a:ext cx="5335963" cy="675640"/>
          </a:xfrm>
          <a:prstGeom prst="rect">
            <a:avLst/>
          </a:prstGeom>
        </p:spPr>
        <p:txBody>
          <a:bodyPr anchor="t" rtlCol="false" tIns="0" lIns="0" bIns="0" rIns="0">
            <a:spAutoFit/>
          </a:bodyPr>
          <a:lstStyle/>
          <a:p>
            <a:pPr algn="l" marL="410213" indent="-205106" lvl="1">
              <a:lnSpc>
                <a:spcPts val="2660"/>
              </a:lnSpc>
              <a:buFont typeface="Arial"/>
              <a:buChar char="•"/>
            </a:pPr>
            <a:r>
              <a:rPr lang="en-US" sz="1900">
                <a:solidFill>
                  <a:srgbClr val="FFFFFF"/>
                </a:solidFill>
                <a:latin typeface="Poppins"/>
                <a:ea typeface="Poppins"/>
                <a:cs typeface="Poppins"/>
                <a:sym typeface="Poppins"/>
              </a:rPr>
              <a:t>DISTRIBUCIÓN Y COMPORTAMIENTO DE LOS RETRASOS</a:t>
            </a:r>
          </a:p>
        </p:txBody>
      </p:sp>
      <p:sp>
        <p:nvSpPr>
          <p:cNvPr name="TextBox 17" id="17"/>
          <p:cNvSpPr txBox="true"/>
          <p:nvPr/>
        </p:nvSpPr>
        <p:spPr>
          <a:xfrm rot="0">
            <a:off x="10307231" y="3372303"/>
            <a:ext cx="5580049" cy="746760"/>
          </a:xfrm>
          <a:prstGeom prst="rect">
            <a:avLst/>
          </a:prstGeom>
        </p:spPr>
        <p:txBody>
          <a:bodyPr anchor="t" rtlCol="false" tIns="0" lIns="0" bIns="0" rIns="0">
            <a:spAutoFit/>
          </a:bodyPr>
          <a:lstStyle/>
          <a:p>
            <a:pPr algn="l" marL="453392" indent="-226696" lvl="1">
              <a:lnSpc>
                <a:spcPts val="2940"/>
              </a:lnSpc>
              <a:buFont typeface="Arial"/>
              <a:buChar char="•"/>
            </a:pPr>
            <a:r>
              <a:rPr lang="en-US" sz="2100">
                <a:solidFill>
                  <a:srgbClr val="FFFFFF"/>
                </a:solidFill>
                <a:latin typeface="Poppins"/>
                <a:ea typeface="Poppins"/>
                <a:cs typeface="Poppins"/>
                <a:sym typeface="Poppins"/>
              </a:rPr>
              <a:t>IMPORTANCIA DE LAS CARACTERÍSTICAS PREDICTORAS</a:t>
            </a:r>
          </a:p>
        </p:txBody>
      </p:sp>
      <p:sp>
        <p:nvSpPr>
          <p:cNvPr name="TextBox 18" id="18"/>
          <p:cNvSpPr txBox="true"/>
          <p:nvPr/>
        </p:nvSpPr>
        <p:spPr>
          <a:xfrm rot="0">
            <a:off x="10416637" y="4344670"/>
            <a:ext cx="5565585" cy="798830"/>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FFFFFF"/>
                </a:solidFill>
                <a:latin typeface="Poppins"/>
                <a:ea typeface="Poppins"/>
                <a:cs typeface="Poppins"/>
                <a:sym typeface="Poppins"/>
              </a:rPr>
              <a:t>DESBALANCE EN LAS CLASES Y SU IMPLICANCIA</a:t>
            </a:r>
          </a:p>
        </p:txBody>
      </p:sp>
      <p:sp>
        <p:nvSpPr>
          <p:cNvPr name="TextBox 19" id="19"/>
          <p:cNvSpPr txBox="true"/>
          <p:nvPr/>
        </p:nvSpPr>
        <p:spPr>
          <a:xfrm rot="0">
            <a:off x="2299964" y="1333874"/>
            <a:ext cx="2539402"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Story Telling</a:t>
            </a:r>
          </a:p>
        </p:txBody>
      </p:sp>
      <p:sp>
        <p:nvSpPr>
          <p:cNvPr name="TextBox 20" id="20"/>
          <p:cNvSpPr txBox="true"/>
          <p:nvPr/>
        </p:nvSpPr>
        <p:spPr>
          <a:xfrm rot="0">
            <a:off x="10289056" y="1333874"/>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Puntualidad</a:t>
            </a:r>
          </a:p>
        </p:txBody>
      </p:sp>
      <p:sp>
        <p:nvSpPr>
          <p:cNvPr name="TextBox 21" id="21"/>
          <p:cNvSpPr txBox="true"/>
          <p:nvPr/>
        </p:nvSpPr>
        <p:spPr>
          <a:xfrm rot="0">
            <a:off x="12589232" y="1333874"/>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Retrasos</a:t>
            </a:r>
          </a:p>
        </p:txBody>
      </p:sp>
      <p:sp>
        <p:nvSpPr>
          <p:cNvPr name="TextBox 22" id="22"/>
          <p:cNvSpPr txBox="true"/>
          <p:nvPr/>
        </p:nvSpPr>
        <p:spPr>
          <a:xfrm rot="0">
            <a:off x="14891819" y="1333874"/>
            <a:ext cx="1721562" cy="746760"/>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Experiencia del Usuario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03" t="-26788" r="-1297" b="-5624"/>
            </a:stretch>
          </a:blipFill>
        </p:spPr>
      </p:sp>
      <p:grpSp>
        <p:nvGrpSpPr>
          <p:cNvPr name="Group 3" id="3"/>
          <p:cNvGrpSpPr/>
          <p:nvPr/>
        </p:nvGrpSpPr>
        <p:grpSpPr>
          <a:xfrm rot="0">
            <a:off x="11683955" y="2574716"/>
            <a:ext cx="5915178" cy="7712284"/>
            <a:chOff x="0" y="0"/>
            <a:chExt cx="1557907" cy="2031219"/>
          </a:xfrm>
        </p:grpSpPr>
        <p:sp>
          <p:nvSpPr>
            <p:cNvPr name="Freeform 4" id="4"/>
            <p:cNvSpPr/>
            <p:nvPr/>
          </p:nvSpPr>
          <p:spPr>
            <a:xfrm flipH="false" flipV="false" rot="0">
              <a:off x="0" y="0"/>
              <a:ext cx="1557907" cy="2031219"/>
            </a:xfrm>
            <a:custGeom>
              <a:avLst/>
              <a:gdLst/>
              <a:ahLst/>
              <a:cxnLst/>
              <a:rect r="r" b="b" t="t" l="l"/>
              <a:pathLst>
                <a:path h="2031219" w="1557907">
                  <a:moveTo>
                    <a:pt x="34029" y="0"/>
                  </a:moveTo>
                  <a:lnTo>
                    <a:pt x="1523877" y="0"/>
                  </a:lnTo>
                  <a:cubicBezTo>
                    <a:pt x="1532903" y="0"/>
                    <a:pt x="1541558" y="3585"/>
                    <a:pt x="1547940" y="9967"/>
                  </a:cubicBezTo>
                  <a:cubicBezTo>
                    <a:pt x="1554322" y="16349"/>
                    <a:pt x="1557907" y="25004"/>
                    <a:pt x="1557907" y="34029"/>
                  </a:cubicBezTo>
                  <a:lnTo>
                    <a:pt x="1557907" y="1997190"/>
                  </a:lnTo>
                  <a:cubicBezTo>
                    <a:pt x="1557907" y="2006215"/>
                    <a:pt x="1554322" y="2014870"/>
                    <a:pt x="1547940" y="2021252"/>
                  </a:cubicBezTo>
                  <a:cubicBezTo>
                    <a:pt x="1541558" y="2027634"/>
                    <a:pt x="1532903" y="2031219"/>
                    <a:pt x="1523877" y="2031219"/>
                  </a:cubicBezTo>
                  <a:lnTo>
                    <a:pt x="34029" y="2031219"/>
                  </a:lnTo>
                  <a:cubicBezTo>
                    <a:pt x="25004" y="2031219"/>
                    <a:pt x="16349" y="2027634"/>
                    <a:pt x="9967" y="2021252"/>
                  </a:cubicBezTo>
                  <a:cubicBezTo>
                    <a:pt x="3585" y="2014870"/>
                    <a:pt x="0" y="2006215"/>
                    <a:pt x="0" y="1997190"/>
                  </a:cubicBezTo>
                  <a:lnTo>
                    <a:pt x="0" y="34029"/>
                  </a:lnTo>
                  <a:cubicBezTo>
                    <a:pt x="0" y="25004"/>
                    <a:pt x="3585" y="16349"/>
                    <a:pt x="9967" y="9967"/>
                  </a:cubicBezTo>
                  <a:cubicBezTo>
                    <a:pt x="16349" y="3585"/>
                    <a:pt x="25004" y="0"/>
                    <a:pt x="34029" y="0"/>
                  </a:cubicBezTo>
                  <a:close/>
                </a:path>
              </a:pathLst>
            </a:custGeom>
            <a:solidFill>
              <a:srgbClr val="001737"/>
            </a:solidFill>
            <a:ln w="28575" cap="rnd">
              <a:solidFill>
                <a:srgbClr val="FFFFFF"/>
              </a:solidFill>
              <a:prstDash val="solid"/>
              <a:round/>
            </a:ln>
          </p:spPr>
        </p:sp>
        <p:sp>
          <p:nvSpPr>
            <p:cNvPr name="TextBox 5" id="5"/>
            <p:cNvSpPr txBox="true"/>
            <p:nvPr/>
          </p:nvSpPr>
          <p:spPr>
            <a:xfrm>
              <a:off x="0" y="-57150"/>
              <a:ext cx="1557907" cy="2088369"/>
            </a:xfrm>
            <a:prstGeom prst="rect">
              <a:avLst/>
            </a:prstGeom>
          </p:spPr>
          <p:txBody>
            <a:bodyPr anchor="ctr" rtlCol="false" tIns="50800" lIns="50800" bIns="50800" rIns="50800"/>
            <a:lstStyle/>
            <a:p>
              <a:pPr algn="ctr" marL="453390" indent="-226695" lvl="1">
                <a:lnSpc>
                  <a:spcPts val="2940"/>
                </a:lnSpc>
                <a:buFont typeface="Arial"/>
                <a:buChar char="•"/>
              </a:pPr>
            </a:p>
          </p:txBody>
        </p:sp>
      </p:grpSp>
      <p:sp>
        <p:nvSpPr>
          <p:cNvPr name="Freeform 6" id="6"/>
          <p:cNvSpPr/>
          <p:nvPr/>
        </p:nvSpPr>
        <p:spPr>
          <a:xfrm flipH="true" flipV="false" rot="0">
            <a:off x="8410083" y="224983"/>
            <a:ext cx="2301487" cy="2740019"/>
          </a:xfrm>
          <a:custGeom>
            <a:avLst/>
            <a:gdLst/>
            <a:ahLst/>
            <a:cxnLst/>
            <a:rect r="r" b="b" t="t" l="l"/>
            <a:pathLst>
              <a:path h="2740019" w="2301487">
                <a:moveTo>
                  <a:pt x="2301486" y="0"/>
                </a:moveTo>
                <a:lnTo>
                  <a:pt x="0" y="0"/>
                </a:lnTo>
                <a:lnTo>
                  <a:pt x="0" y="2740019"/>
                </a:lnTo>
                <a:lnTo>
                  <a:pt x="2301486" y="2740019"/>
                </a:lnTo>
                <a:lnTo>
                  <a:pt x="230148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8144" y="363151"/>
            <a:ext cx="554025" cy="536900"/>
          </a:xfrm>
          <a:custGeom>
            <a:avLst/>
            <a:gdLst/>
            <a:ahLst/>
            <a:cxnLst/>
            <a:rect r="r" b="b" t="t" l="l"/>
            <a:pathLst>
              <a:path h="536900" w="554025">
                <a:moveTo>
                  <a:pt x="0" y="0"/>
                </a:moveTo>
                <a:lnTo>
                  <a:pt x="554024" y="0"/>
                </a:lnTo>
                <a:lnTo>
                  <a:pt x="554024" y="536900"/>
                </a:lnTo>
                <a:lnTo>
                  <a:pt x="0" y="536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88144" y="3756077"/>
            <a:ext cx="4878965" cy="6356958"/>
          </a:xfrm>
          <a:custGeom>
            <a:avLst/>
            <a:gdLst/>
            <a:ahLst/>
            <a:cxnLst/>
            <a:rect r="r" b="b" t="t" l="l"/>
            <a:pathLst>
              <a:path h="6356958" w="4878965">
                <a:moveTo>
                  <a:pt x="0" y="0"/>
                </a:moveTo>
                <a:lnTo>
                  <a:pt x="4878965" y="0"/>
                </a:lnTo>
                <a:lnTo>
                  <a:pt x="4878965" y="6356958"/>
                </a:lnTo>
                <a:lnTo>
                  <a:pt x="0" y="6356958"/>
                </a:lnTo>
                <a:lnTo>
                  <a:pt x="0" y="0"/>
                </a:lnTo>
                <a:close/>
              </a:path>
            </a:pathLst>
          </a:custGeom>
          <a:blipFill>
            <a:blip r:embed="rId7"/>
            <a:stretch>
              <a:fillRect l="0" t="0" r="0" b="0"/>
            </a:stretch>
          </a:blipFill>
        </p:spPr>
      </p:sp>
      <p:sp>
        <p:nvSpPr>
          <p:cNvPr name="Freeform 9" id="9"/>
          <p:cNvSpPr/>
          <p:nvPr/>
        </p:nvSpPr>
        <p:spPr>
          <a:xfrm flipH="false" flipV="false" rot="0">
            <a:off x="8876148" y="1883124"/>
            <a:ext cx="2540748" cy="8403876"/>
          </a:xfrm>
          <a:custGeom>
            <a:avLst/>
            <a:gdLst/>
            <a:ahLst/>
            <a:cxnLst/>
            <a:rect r="r" b="b" t="t" l="l"/>
            <a:pathLst>
              <a:path h="8403876" w="2540748">
                <a:moveTo>
                  <a:pt x="0" y="0"/>
                </a:moveTo>
                <a:lnTo>
                  <a:pt x="2540748" y="0"/>
                </a:lnTo>
                <a:lnTo>
                  <a:pt x="2540748" y="8403876"/>
                </a:lnTo>
                <a:lnTo>
                  <a:pt x="0" y="8403876"/>
                </a:lnTo>
                <a:lnTo>
                  <a:pt x="0" y="0"/>
                </a:lnTo>
                <a:close/>
              </a:path>
            </a:pathLst>
          </a:custGeom>
          <a:blipFill>
            <a:blip r:embed="rId8"/>
            <a:stretch>
              <a:fillRect l="-100" t="0" r="-100" b="-2690"/>
            </a:stretch>
          </a:blipFill>
        </p:spPr>
      </p:sp>
      <p:sp>
        <p:nvSpPr>
          <p:cNvPr name="Freeform 10" id="10"/>
          <p:cNvSpPr/>
          <p:nvPr/>
        </p:nvSpPr>
        <p:spPr>
          <a:xfrm flipH="false" flipV="false" rot="0">
            <a:off x="5625382" y="3650375"/>
            <a:ext cx="2472319" cy="2185530"/>
          </a:xfrm>
          <a:custGeom>
            <a:avLst/>
            <a:gdLst/>
            <a:ahLst/>
            <a:cxnLst/>
            <a:rect r="r" b="b" t="t" l="l"/>
            <a:pathLst>
              <a:path h="2185530" w="2472319">
                <a:moveTo>
                  <a:pt x="0" y="0"/>
                </a:moveTo>
                <a:lnTo>
                  <a:pt x="2472319" y="0"/>
                </a:lnTo>
                <a:lnTo>
                  <a:pt x="2472319" y="2185529"/>
                </a:lnTo>
                <a:lnTo>
                  <a:pt x="0" y="2185529"/>
                </a:lnTo>
                <a:lnTo>
                  <a:pt x="0" y="0"/>
                </a:lnTo>
                <a:close/>
              </a:path>
            </a:pathLst>
          </a:custGeom>
          <a:blipFill>
            <a:blip r:embed="rId9">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288144" y="1171575"/>
            <a:ext cx="8320945" cy="3198731"/>
          </a:xfrm>
          <a:prstGeom prst="rect">
            <a:avLst/>
          </a:prstGeom>
        </p:spPr>
        <p:txBody>
          <a:bodyPr anchor="t" rtlCol="false" tIns="0" lIns="0" bIns="0" rIns="0">
            <a:spAutoFit/>
          </a:bodyPr>
          <a:lstStyle/>
          <a:p>
            <a:pPr algn="l">
              <a:lnSpc>
                <a:spcPts val="6106"/>
              </a:lnSpc>
            </a:pPr>
            <a:r>
              <a:rPr lang="en-US" sz="6860" b="true">
                <a:solidFill>
                  <a:srgbClr val="FFFFFF"/>
                </a:solidFill>
                <a:latin typeface="Poppins Semi-Bold"/>
                <a:ea typeface="Poppins Semi-Bold"/>
                <a:cs typeface="Poppins Semi-Bold"/>
                <a:sym typeface="Poppins Semi-Bold"/>
              </a:rPr>
              <a:t>ANÁLISIS PREDICTIVO, PASOS A REALIZAR</a:t>
            </a:r>
          </a:p>
          <a:p>
            <a:pPr algn="l">
              <a:lnSpc>
                <a:spcPts val="6106"/>
              </a:lnSpc>
            </a:pPr>
          </a:p>
        </p:txBody>
      </p:sp>
      <p:sp>
        <p:nvSpPr>
          <p:cNvPr name="TextBox 12" id="12"/>
          <p:cNvSpPr txBox="true"/>
          <p:nvPr/>
        </p:nvSpPr>
        <p:spPr>
          <a:xfrm rot="0">
            <a:off x="11924853" y="2833751"/>
            <a:ext cx="5433381" cy="7453249"/>
          </a:xfrm>
          <a:prstGeom prst="rect">
            <a:avLst/>
          </a:prstGeom>
        </p:spPr>
        <p:txBody>
          <a:bodyPr anchor="t" rtlCol="false" tIns="0" lIns="0" bIns="0" rIns="0">
            <a:spAutoFit/>
          </a:bodyPr>
          <a:lstStyle/>
          <a:p>
            <a:pPr algn="l" marL="410211" indent="-205106" lvl="1">
              <a:lnSpc>
                <a:spcPts val="2318"/>
              </a:lnSpc>
              <a:buFont typeface="Arial"/>
              <a:buChar char="•"/>
            </a:pPr>
            <a:r>
              <a:rPr lang="en-US" sz="1900">
                <a:solidFill>
                  <a:srgbClr val="FFFFFF"/>
                </a:solidFill>
                <a:latin typeface="Poppins Extra-Light"/>
                <a:ea typeface="Poppins Extra-Light"/>
                <a:cs typeface="Poppins Extra-Light"/>
                <a:sym typeface="Poppins Extra-Light"/>
              </a:rPr>
              <a:t>Entrenamiento del Modelo</a:t>
            </a:r>
          </a:p>
          <a:p>
            <a:pPr algn="l">
              <a:lnSpc>
                <a:spcPts val="2318"/>
              </a:lnSpc>
            </a:pPr>
          </a:p>
          <a:p>
            <a:pPr algn="l" marL="410211" indent="-205106" lvl="1">
              <a:lnSpc>
                <a:spcPts val="2318"/>
              </a:lnSpc>
              <a:buFont typeface="Arial"/>
              <a:buChar char="•"/>
            </a:pPr>
            <a:r>
              <a:rPr lang="en-US" sz="1900">
                <a:solidFill>
                  <a:srgbClr val="FFFFFF"/>
                </a:solidFill>
                <a:latin typeface="Poppins Extra-Light"/>
                <a:ea typeface="Poppins Extra-Light"/>
                <a:cs typeface="Poppins Extra-Light"/>
                <a:sym typeface="Poppins Extra-Light"/>
              </a:rPr>
              <a:t>Evaluacion de los diferentes modelos seleccionados como Regresión Logistica, Hist Gradient Boost, LightGBM, Catboost, XGBoost y Random Forest.</a:t>
            </a:r>
          </a:p>
          <a:p>
            <a:pPr algn="l" marL="410211" indent="-205106" lvl="1">
              <a:lnSpc>
                <a:spcPts val="2318"/>
              </a:lnSpc>
              <a:buFont typeface="Arial"/>
              <a:buChar char="•"/>
            </a:pPr>
          </a:p>
          <a:p>
            <a:pPr algn="l" marL="410211" indent="-205106" lvl="1">
              <a:lnSpc>
                <a:spcPts val="2318"/>
              </a:lnSpc>
              <a:buFont typeface="Arial"/>
              <a:buChar char="•"/>
            </a:pPr>
            <a:r>
              <a:rPr lang="en-US" sz="1900">
                <a:solidFill>
                  <a:srgbClr val="FFFFFF"/>
                </a:solidFill>
                <a:latin typeface="Poppins Extra-Light"/>
                <a:ea typeface="Poppins Extra-Light"/>
                <a:cs typeface="Poppins Extra-Light"/>
                <a:sym typeface="Poppins Extra-Light"/>
              </a:rPr>
              <a:t>Verificar metricas como Accuracy, Recall, presicion, F1 Score, AUC, Matriz de confusión siendo la mas importante para nuestra evaluacion el recall y el F1 Score ya que quiero evaluar los retrasos. El F1-score es ideal cuando las clases están desbalanceadas esta métrica equilibra la precisión y el recall, ayudando a evaluar si el modelo: Detecta correctamente los vuelos retrasados (recall), Y evita falsas alarmas (precisión). En la industria aérea, ambos errores son costosos, así que el F1-score para la clase “retraso” es clave para saber si el modelo realmente es útil.</a:t>
            </a:r>
          </a:p>
          <a:p>
            <a:pPr algn="l">
              <a:lnSpc>
                <a:spcPts val="2318"/>
              </a:lnSpc>
            </a:pPr>
          </a:p>
          <a:p>
            <a:pPr algn="l">
              <a:lnSpc>
                <a:spcPts val="2318"/>
              </a:lnSpc>
            </a:pPr>
          </a:p>
          <a:p>
            <a:pPr algn="l" marL="410211" indent="-205106" lvl="1">
              <a:lnSpc>
                <a:spcPts val="2318"/>
              </a:lnSpc>
              <a:buFont typeface="Arial"/>
              <a:buChar char="•"/>
            </a:pPr>
            <a:r>
              <a:rPr lang="en-US" sz="1900">
                <a:solidFill>
                  <a:srgbClr val="FFFFFF"/>
                </a:solidFill>
                <a:latin typeface="Poppins Extra-Light"/>
                <a:ea typeface="Poppins Extra-Light"/>
                <a:cs typeface="Poppins Extra-Light"/>
                <a:sym typeface="Poppins Extra-Light"/>
              </a:rPr>
              <a:t>Escongencia del mejor modelo</a:t>
            </a:r>
          </a:p>
          <a:p>
            <a:pPr algn="l">
              <a:lnSpc>
                <a:spcPts val="2318"/>
              </a:lnSpc>
            </a:pPr>
          </a:p>
          <a:p>
            <a:pPr algn="l">
              <a:lnSpc>
                <a:spcPts val="2318"/>
              </a:lnSpc>
            </a:pPr>
          </a:p>
        </p:txBody>
      </p:sp>
      <p:sp>
        <p:nvSpPr>
          <p:cNvPr name="TextBox 13" id="13"/>
          <p:cNvSpPr txBox="true"/>
          <p:nvPr/>
        </p:nvSpPr>
        <p:spPr>
          <a:xfrm rot="0">
            <a:off x="1182468" y="415384"/>
            <a:ext cx="2539402"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Story Telling</a:t>
            </a:r>
          </a:p>
        </p:txBody>
      </p:sp>
      <p:sp>
        <p:nvSpPr>
          <p:cNvPr name="TextBox 14" id="14"/>
          <p:cNvSpPr txBox="true"/>
          <p:nvPr/>
        </p:nvSpPr>
        <p:spPr>
          <a:xfrm rot="0">
            <a:off x="10304364" y="524766"/>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Puntualidad</a:t>
            </a:r>
          </a:p>
        </p:txBody>
      </p:sp>
      <p:sp>
        <p:nvSpPr>
          <p:cNvPr name="TextBox 15" id="15"/>
          <p:cNvSpPr txBox="true"/>
          <p:nvPr/>
        </p:nvSpPr>
        <p:spPr>
          <a:xfrm rot="0">
            <a:off x="12497383" y="574451"/>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Retrasos</a:t>
            </a:r>
          </a:p>
        </p:txBody>
      </p:sp>
      <p:sp>
        <p:nvSpPr>
          <p:cNvPr name="TextBox 16" id="16"/>
          <p:cNvSpPr txBox="true"/>
          <p:nvPr/>
        </p:nvSpPr>
        <p:spPr>
          <a:xfrm rot="0">
            <a:off x="14891819" y="547781"/>
            <a:ext cx="1721562" cy="746760"/>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Experiencia del Usuario</a:t>
            </a:r>
          </a:p>
        </p:txBody>
      </p:sp>
      <p:grpSp>
        <p:nvGrpSpPr>
          <p:cNvPr name="Group 17" id="17"/>
          <p:cNvGrpSpPr/>
          <p:nvPr/>
        </p:nvGrpSpPr>
        <p:grpSpPr>
          <a:xfrm rot="0">
            <a:off x="5431685" y="6085062"/>
            <a:ext cx="3177763" cy="4027973"/>
            <a:chOff x="0" y="0"/>
            <a:chExt cx="836942" cy="1060865"/>
          </a:xfrm>
        </p:grpSpPr>
        <p:sp>
          <p:nvSpPr>
            <p:cNvPr name="Freeform 18" id="18"/>
            <p:cNvSpPr/>
            <p:nvPr/>
          </p:nvSpPr>
          <p:spPr>
            <a:xfrm flipH="false" flipV="false" rot="0">
              <a:off x="0" y="0"/>
              <a:ext cx="836942" cy="1060865"/>
            </a:xfrm>
            <a:custGeom>
              <a:avLst/>
              <a:gdLst/>
              <a:ahLst/>
              <a:cxnLst/>
              <a:rect r="r" b="b" t="t" l="l"/>
              <a:pathLst>
                <a:path h="1060865" w="836942">
                  <a:moveTo>
                    <a:pt x="63343" y="0"/>
                  </a:moveTo>
                  <a:lnTo>
                    <a:pt x="773599" y="0"/>
                  </a:lnTo>
                  <a:cubicBezTo>
                    <a:pt x="808582" y="0"/>
                    <a:pt x="836942" y="28360"/>
                    <a:pt x="836942" y="63343"/>
                  </a:cubicBezTo>
                  <a:lnTo>
                    <a:pt x="836942" y="997522"/>
                  </a:lnTo>
                  <a:cubicBezTo>
                    <a:pt x="836942" y="1032506"/>
                    <a:pt x="808582" y="1060865"/>
                    <a:pt x="773599" y="1060865"/>
                  </a:cubicBezTo>
                  <a:lnTo>
                    <a:pt x="63343" y="1060865"/>
                  </a:lnTo>
                  <a:cubicBezTo>
                    <a:pt x="28360" y="1060865"/>
                    <a:pt x="0" y="1032506"/>
                    <a:pt x="0" y="997522"/>
                  </a:cubicBezTo>
                  <a:lnTo>
                    <a:pt x="0" y="63343"/>
                  </a:lnTo>
                  <a:cubicBezTo>
                    <a:pt x="0" y="28360"/>
                    <a:pt x="28360" y="0"/>
                    <a:pt x="63343" y="0"/>
                  </a:cubicBezTo>
                  <a:close/>
                </a:path>
              </a:pathLst>
            </a:custGeom>
            <a:solidFill>
              <a:srgbClr val="001737"/>
            </a:solidFill>
            <a:ln w="28575" cap="rnd">
              <a:solidFill>
                <a:srgbClr val="FFFFFF"/>
              </a:solidFill>
              <a:prstDash val="solid"/>
              <a:round/>
            </a:ln>
          </p:spPr>
        </p:sp>
        <p:sp>
          <p:nvSpPr>
            <p:cNvPr name="TextBox 19" id="19"/>
            <p:cNvSpPr txBox="true"/>
            <p:nvPr/>
          </p:nvSpPr>
          <p:spPr>
            <a:xfrm>
              <a:off x="0" y="-57150"/>
              <a:ext cx="836942" cy="1118015"/>
            </a:xfrm>
            <a:prstGeom prst="rect">
              <a:avLst/>
            </a:prstGeom>
          </p:spPr>
          <p:txBody>
            <a:bodyPr anchor="ctr" rtlCol="false" tIns="50800" lIns="50800" bIns="50800" rIns="50800"/>
            <a:lstStyle/>
            <a:p>
              <a:pPr algn="ctr" marL="453390" indent="-226695" lvl="1">
                <a:lnSpc>
                  <a:spcPts val="2940"/>
                </a:lnSpc>
                <a:buFont typeface="Arial"/>
                <a:buChar char="•"/>
              </a:pPr>
            </a:p>
          </p:txBody>
        </p:sp>
      </p:grpSp>
      <p:sp>
        <p:nvSpPr>
          <p:cNvPr name="TextBox 20" id="20"/>
          <p:cNvSpPr txBox="true"/>
          <p:nvPr/>
        </p:nvSpPr>
        <p:spPr>
          <a:xfrm rot="0">
            <a:off x="5862276" y="6411808"/>
            <a:ext cx="2318705" cy="3584015"/>
          </a:xfrm>
          <a:prstGeom prst="rect">
            <a:avLst/>
          </a:prstGeom>
        </p:spPr>
        <p:txBody>
          <a:bodyPr anchor="t" rtlCol="false" tIns="0" lIns="0" bIns="0" rIns="0">
            <a:spAutoFit/>
          </a:bodyPr>
          <a:lstStyle/>
          <a:p>
            <a:pPr algn="l" marL="341566" indent="-170783" lvl="1">
              <a:lnSpc>
                <a:spcPts val="1930"/>
              </a:lnSpc>
              <a:buFont typeface="Arial"/>
              <a:buChar char="•"/>
            </a:pPr>
            <a:r>
              <a:rPr lang="en-US" sz="1582">
                <a:solidFill>
                  <a:srgbClr val="FFFFFF"/>
                </a:solidFill>
                <a:latin typeface="Poppins Extra-Light"/>
                <a:ea typeface="Poppins Extra-Light"/>
                <a:cs typeface="Poppins Extra-Light"/>
                <a:sym typeface="Poppins Extra-Light"/>
              </a:rPr>
              <a:t>el mejor modelo fue: El modelo CatBoost con class_weight fue el que presentó el mejor desempeño general, con un F1-score de 0.415 y un recall de 0.638, siendo capaz de identificar con eficacia los vuelos que probablemente se retrasen.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51" r="0" b="-8393"/>
            </a:stretch>
          </a:blipFill>
        </p:spPr>
      </p:sp>
      <p:grpSp>
        <p:nvGrpSpPr>
          <p:cNvPr name="Group 3" id="3"/>
          <p:cNvGrpSpPr/>
          <p:nvPr/>
        </p:nvGrpSpPr>
        <p:grpSpPr>
          <a:xfrm rot="0">
            <a:off x="8634576" y="5286779"/>
            <a:ext cx="7978804" cy="3971521"/>
            <a:chOff x="0" y="0"/>
            <a:chExt cx="2101413" cy="1045997"/>
          </a:xfrm>
        </p:grpSpPr>
        <p:sp>
          <p:nvSpPr>
            <p:cNvPr name="Freeform 4" id="4"/>
            <p:cNvSpPr/>
            <p:nvPr/>
          </p:nvSpPr>
          <p:spPr>
            <a:xfrm flipH="false" flipV="false" rot="0">
              <a:off x="0" y="0"/>
              <a:ext cx="2101413" cy="1045997"/>
            </a:xfrm>
            <a:custGeom>
              <a:avLst/>
              <a:gdLst/>
              <a:ahLst/>
              <a:cxnLst/>
              <a:rect r="r" b="b" t="t" l="l"/>
              <a:pathLst>
                <a:path h="1045997" w="2101413">
                  <a:moveTo>
                    <a:pt x="25228" y="0"/>
                  </a:moveTo>
                  <a:lnTo>
                    <a:pt x="2076185" y="0"/>
                  </a:lnTo>
                  <a:cubicBezTo>
                    <a:pt x="2082876" y="0"/>
                    <a:pt x="2089293" y="2658"/>
                    <a:pt x="2094024" y="7389"/>
                  </a:cubicBezTo>
                  <a:cubicBezTo>
                    <a:pt x="2098755" y="12120"/>
                    <a:pt x="2101413" y="18537"/>
                    <a:pt x="2101413" y="25228"/>
                  </a:cubicBezTo>
                  <a:lnTo>
                    <a:pt x="2101413" y="1020769"/>
                  </a:lnTo>
                  <a:cubicBezTo>
                    <a:pt x="2101413" y="1034702"/>
                    <a:pt x="2090118" y="1045997"/>
                    <a:pt x="2076185" y="1045997"/>
                  </a:cubicBezTo>
                  <a:lnTo>
                    <a:pt x="25228" y="1045997"/>
                  </a:lnTo>
                  <a:cubicBezTo>
                    <a:pt x="18537" y="1045997"/>
                    <a:pt x="12120" y="1043339"/>
                    <a:pt x="7389" y="1038608"/>
                  </a:cubicBezTo>
                  <a:cubicBezTo>
                    <a:pt x="2658" y="1033877"/>
                    <a:pt x="0" y="1027460"/>
                    <a:pt x="0" y="1020769"/>
                  </a:cubicBezTo>
                  <a:lnTo>
                    <a:pt x="0" y="25228"/>
                  </a:lnTo>
                  <a:cubicBezTo>
                    <a:pt x="0" y="18537"/>
                    <a:pt x="2658" y="12120"/>
                    <a:pt x="7389" y="7389"/>
                  </a:cubicBezTo>
                  <a:cubicBezTo>
                    <a:pt x="12120" y="2658"/>
                    <a:pt x="18537" y="0"/>
                    <a:pt x="25228" y="0"/>
                  </a:cubicBezTo>
                  <a:close/>
                </a:path>
              </a:pathLst>
            </a:custGeom>
            <a:solidFill>
              <a:srgbClr val="001737"/>
            </a:solidFill>
            <a:ln w="38100" cap="rnd">
              <a:solidFill>
                <a:srgbClr val="FFFFFF"/>
              </a:solidFill>
              <a:prstDash val="solid"/>
              <a:round/>
            </a:ln>
          </p:spPr>
        </p:sp>
        <p:sp>
          <p:nvSpPr>
            <p:cNvPr name="TextBox 5" id="5"/>
            <p:cNvSpPr txBox="true"/>
            <p:nvPr/>
          </p:nvSpPr>
          <p:spPr>
            <a:xfrm>
              <a:off x="0" y="-57150"/>
              <a:ext cx="2101413" cy="1103147"/>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1664332" y="3129089"/>
            <a:ext cx="6075034" cy="2861002"/>
            <a:chOff x="0" y="0"/>
            <a:chExt cx="941182" cy="443244"/>
          </a:xfrm>
        </p:grpSpPr>
        <p:sp>
          <p:nvSpPr>
            <p:cNvPr name="Freeform 7" id="7"/>
            <p:cNvSpPr/>
            <p:nvPr/>
          </p:nvSpPr>
          <p:spPr>
            <a:xfrm flipH="false" flipV="false" rot="0">
              <a:off x="0" y="0"/>
              <a:ext cx="941182" cy="443244"/>
            </a:xfrm>
            <a:custGeom>
              <a:avLst/>
              <a:gdLst/>
              <a:ahLst/>
              <a:cxnLst/>
              <a:rect r="r" b="b" t="t" l="l"/>
              <a:pathLst>
                <a:path h="443244" w="941182">
                  <a:moveTo>
                    <a:pt x="25488" y="0"/>
                  </a:moveTo>
                  <a:lnTo>
                    <a:pt x="915694" y="0"/>
                  </a:lnTo>
                  <a:cubicBezTo>
                    <a:pt x="922454" y="0"/>
                    <a:pt x="928937" y="2685"/>
                    <a:pt x="933717" y="7465"/>
                  </a:cubicBezTo>
                  <a:cubicBezTo>
                    <a:pt x="938496" y="12245"/>
                    <a:pt x="941182" y="18728"/>
                    <a:pt x="941182" y="25488"/>
                  </a:cubicBezTo>
                  <a:lnTo>
                    <a:pt x="941182" y="417756"/>
                  </a:lnTo>
                  <a:cubicBezTo>
                    <a:pt x="941182" y="431833"/>
                    <a:pt x="929771" y="443244"/>
                    <a:pt x="915694" y="443244"/>
                  </a:cubicBezTo>
                  <a:lnTo>
                    <a:pt x="25488" y="443244"/>
                  </a:lnTo>
                  <a:cubicBezTo>
                    <a:pt x="11411" y="443244"/>
                    <a:pt x="0" y="431833"/>
                    <a:pt x="0" y="417756"/>
                  </a:cubicBezTo>
                  <a:lnTo>
                    <a:pt x="0" y="25488"/>
                  </a:lnTo>
                  <a:cubicBezTo>
                    <a:pt x="0" y="11411"/>
                    <a:pt x="11411" y="0"/>
                    <a:pt x="25488" y="0"/>
                  </a:cubicBezTo>
                  <a:close/>
                </a:path>
              </a:pathLst>
            </a:custGeom>
            <a:blipFill>
              <a:blip r:embed="rId3"/>
              <a:stretch>
                <a:fillRect l="0" t="-9720" r="0" b="-9720"/>
              </a:stretch>
            </a:blipFill>
            <a:ln w="47625" cap="sq">
              <a:solidFill>
                <a:srgbClr val="FFFFFF"/>
              </a:solidFill>
              <a:prstDash val="solid"/>
              <a:miter/>
            </a:ln>
          </p:spPr>
        </p:sp>
      </p:grpSp>
      <p:grpSp>
        <p:nvGrpSpPr>
          <p:cNvPr name="Group 8" id="8"/>
          <p:cNvGrpSpPr/>
          <p:nvPr/>
        </p:nvGrpSpPr>
        <p:grpSpPr>
          <a:xfrm rot="0">
            <a:off x="1664332" y="6397298"/>
            <a:ext cx="6075034" cy="2861002"/>
            <a:chOff x="0" y="0"/>
            <a:chExt cx="941182" cy="443244"/>
          </a:xfrm>
        </p:grpSpPr>
        <p:sp>
          <p:nvSpPr>
            <p:cNvPr name="Freeform 9" id="9"/>
            <p:cNvSpPr/>
            <p:nvPr/>
          </p:nvSpPr>
          <p:spPr>
            <a:xfrm flipH="false" flipV="false" rot="0">
              <a:off x="0" y="0"/>
              <a:ext cx="941182" cy="443244"/>
            </a:xfrm>
            <a:custGeom>
              <a:avLst/>
              <a:gdLst/>
              <a:ahLst/>
              <a:cxnLst/>
              <a:rect r="r" b="b" t="t" l="l"/>
              <a:pathLst>
                <a:path h="443244" w="941182">
                  <a:moveTo>
                    <a:pt x="25488" y="0"/>
                  </a:moveTo>
                  <a:lnTo>
                    <a:pt x="915694" y="0"/>
                  </a:lnTo>
                  <a:cubicBezTo>
                    <a:pt x="922454" y="0"/>
                    <a:pt x="928937" y="2685"/>
                    <a:pt x="933717" y="7465"/>
                  </a:cubicBezTo>
                  <a:cubicBezTo>
                    <a:pt x="938496" y="12245"/>
                    <a:pt x="941182" y="18728"/>
                    <a:pt x="941182" y="25488"/>
                  </a:cubicBezTo>
                  <a:lnTo>
                    <a:pt x="941182" y="417756"/>
                  </a:lnTo>
                  <a:cubicBezTo>
                    <a:pt x="941182" y="431833"/>
                    <a:pt x="929771" y="443244"/>
                    <a:pt x="915694" y="443244"/>
                  </a:cubicBezTo>
                  <a:lnTo>
                    <a:pt x="25488" y="443244"/>
                  </a:lnTo>
                  <a:cubicBezTo>
                    <a:pt x="11411" y="443244"/>
                    <a:pt x="0" y="431833"/>
                    <a:pt x="0" y="417756"/>
                  </a:cubicBezTo>
                  <a:lnTo>
                    <a:pt x="0" y="25488"/>
                  </a:lnTo>
                  <a:cubicBezTo>
                    <a:pt x="0" y="11411"/>
                    <a:pt x="11411" y="0"/>
                    <a:pt x="25488" y="0"/>
                  </a:cubicBezTo>
                  <a:close/>
                </a:path>
              </a:pathLst>
            </a:custGeom>
            <a:blipFill>
              <a:blip r:embed="rId4"/>
              <a:stretch>
                <a:fillRect l="-6012" t="0" r="-6012" b="0"/>
              </a:stretch>
            </a:blipFill>
            <a:ln w="47625" cap="sq">
              <a:solidFill>
                <a:srgbClr val="FFFFFF"/>
              </a:solidFill>
              <a:prstDash val="solid"/>
              <a:miter/>
            </a:ln>
          </p:spPr>
        </p:sp>
      </p:grpSp>
      <p:sp>
        <p:nvSpPr>
          <p:cNvPr name="Freeform 10" id="10"/>
          <p:cNvSpPr/>
          <p:nvPr/>
        </p:nvSpPr>
        <p:spPr>
          <a:xfrm flipH="false" flipV="false" rot="0">
            <a:off x="1664332" y="1281641"/>
            <a:ext cx="554025" cy="536900"/>
          </a:xfrm>
          <a:custGeom>
            <a:avLst/>
            <a:gdLst/>
            <a:ahLst/>
            <a:cxnLst/>
            <a:rect r="r" b="b" t="t" l="l"/>
            <a:pathLst>
              <a:path h="536900" w="554025">
                <a:moveTo>
                  <a:pt x="0" y="0"/>
                </a:moveTo>
                <a:lnTo>
                  <a:pt x="554025" y="0"/>
                </a:lnTo>
                <a:lnTo>
                  <a:pt x="554025" y="536900"/>
                </a:lnTo>
                <a:lnTo>
                  <a:pt x="0" y="536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8221256" y="2863954"/>
            <a:ext cx="9512379" cy="2422825"/>
          </a:xfrm>
          <a:prstGeom prst="rect">
            <a:avLst/>
          </a:prstGeom>
        </p:spPr>
        <p:txBody>
          <a:bodyPr anchor="t" rtlCol="false" tIns="0" lIns="0" bIns="0" rIns="0">
            <a:spAutoFit/>
          </a:bodyPr>
          <a:lstStyle/>
          <a:p>
            <a:pPr algn="l">
              <a:lnSpc>
                <a:spcPts val="6064"/>
              </a:lnSpc>
            </a:pPr>
            <a:r>
              <a:rPr lang="en-US" sz="6814" b="true">
                <a:solidFill>
                  <a:srgbClr val="FFFFFF"/>
                </a:solidFill>
                <a:latin typeface="Poppins Semi-Bold"/>
                <a:ea typeface="Poppins Semi-Bold"/>
                <a:cs typeface="Poppins Semi-Bold"/>
                <a:sym typeface="Poppins Semi-Bold"/>
              </a:rPr>
              <a:t>¿QUÉ DESCUBRIÓ DE LA INVESTIGACIÓN?</a:t>
            </a:r>
          </a:p>
          <a:p>
            <a:pPr algn="l">
              <a:lnSpc>
                <a:spcPts val="6064"/>
              </a:lnSpc>
            </a:pPr>
          </a:p>
        </p:txBody>
      </p:sp>
      <p:sp>
        <p:nvSpPr>
          <p:cNvPr name="TextBox 12" id="12"/>
          <p:cNvSpPr txBox="true"/>
          <p:nvPr/>
        </p:nvSpPr>
        <p:spPr>
          <a:xfrm rot="0">
            <a:off x="9135153" y="5905904"/>
            <a:ext cx="6977650" cy="2595499"/>
          </a:xfrm>
          <a:prstGeom prst="rect">
            <a:avLst/>
          </a:prstGeom>
        </p:spPr>
        <p:txBody>
          <a:bodyPr anchor="t" rtlCol="false" tIns="0" lIns="0" bIns="0" rIns="0">
            <a:spAutoFit/>
          </a:bodyPr>
          <a:lstStyle/>
          <a:p>
            <a:pPr algn="l" marL="410211" indent="-205106" lvl="1">
              <a:lnSpc>
                <a:spcPts val="2318"/>
              </a:lnSpc>
              <a:buFont typeface="Arial"/>
              <a:buChar char="•"/>
            </a:pPr>
            <a:r>
              <a:rPr lang="en-US" sz="1900">
                <a:solidFill>
                  <a:srgbClr val="FFFFFF"/>
                </a:solidFill>
                <a:latin typeface="Poppins Extra-Light"/>
                <a:ea typeface="Poppins Extra-Light"/>
                <a:cs typeface="Poppins Extra-Light"/>
                <a:sym typeface="Poppins Extra-Light"/>
              </a:rPr>
              <a:t>Descubrí que es posible anticipar con relativa precisión si un vuelo se retrasará, utilizando variables operativas disponibles antes del despegue. El uso de modelos de aprendizaje automático, combinado con un análisis adecuado de datos y técnicas de balanceo, permite detectar patrones ocultos que no serían evidentes mediante análisis tradicionales. Además, se evidenció que la hora del día, el tipo de aerolínea y la duración del vuelo influyen fuertemente en los retrasos.</a:t>
            </a:r>
          </a:p>
        </p:txBody>
      </p:sp>
      <p:sp>
        <p:nvSpPr>
          <p:cNvPr name="TextBox 13" id="13"/>
          <p:cNvSpPr txBox="true"/>
          <p:nvPr/>
        </p:nvSpPr>
        <p:spPr>
          <a:xfrm rot="0">
            <a:off x="2299964" y="1333874"/>
            <a:ext cx="2539402"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Story Telling</a:t>
            </a:r>
          </a:p>
        </p:txBody>
      </p:sp>
      <p:sp>
        <p:nvSpPr>
          <p:cNvPr name="TextBox 14" id="14"/>
          <p:cNvSpPr txBox="true"/>
          <p:nvPr/>
        </p:nvSpPr>
        <p:spPr>
          <a:xfrm rot="0">
            <a:off x="10289056" y="1333874"/>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Puntualidad</a:t>
            </a:r>
          </a:p>
        </p:txBody>
      </p:sp>
      <p:sp>
        <p:nvSpPr>
          <p:cNvPr name="TextBox 15" id="15"/>
          <p:cNvSpPr txBox="true"/>
          <p:nvPr/>
        </p:nvSpPr>
        <p:spPr>
          <a:xfrm rot="0">
            <a:off x="12589232" y="1333874"/>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Retrasos</a:t>
            </a:r>
          </a:p>
        </p:txBody>
      </p:sp>
      <p:sp>
        <p:nvSpPr>
          <p:cNvPr name="TextBox 16" id="16"/>
          <p:cNvSpPr txBox="true"/>
          <p:nvPr/>
        </p:nvSpPr>
        <p:spPr>
          <a:xfrm rot="0">
            <a:off x="14891819" y="1333874"/>
            <a:ext cx="1721562" cy="746760"/>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Experiencia del Usuario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316" t="-30826" r="-11689" b="-13381"/>
            </a:stretch>
          </a:blipFill>
        </p:spPr>
      </p:sp>
      <p:grpSp>
        <p:nvGrpSpPr>
          <p:cNvPr name="Group 3" id="3"/>
          <p:cNvGrpSpPr/>
          <p:nvPr/>
        </p:nvGrpSpPr>
        <p:grpSpPr>
          <a:xfrm rot="0">
            <a:off x="9144000" y="5419929"/>
            <a:ext cx="7479668" cy="3838371"/>
            <a:chOff x="0" y="0"/>
            <a:chExt cx="1013940" cy="520328"/>
          </a:xfrm>
        </p:grpSpPr>
        <p:sp>
          <p:nvSpPr>
            <p:cNvPr name="Freeform 4" id="4"/>
            <p:cNvSpPr/>
            <p:nvPr/>
          </p:nvSpPr>
          <p:spPr>
            <a:xfrm flipH="false" flipV="false" rot="0">
              <a:off x="0" y="0"/>
              <a:ext cx="1013940" cy="520328"/>
            </a:xfrm>
            <a:custGeom>
              <a:avLst/>
              <a:gdLst/>
              <a:ahLst/>
              <a:cxnLst/>
              <a:rect r="r" b="b" t="t" l="l"/>
              <a:pathLst>
                <a:path h="520328" w="1013940">
                  <a:moveTo>
                    <a:pt x="20701" y="0"/>
                  </a:moveTo>
                  <a:lnTo>
                    <a:pt x="993239" y="0"/>
                  </a:lnTo>
                  <a:cubicBezTo>
                    <a:pt x="998729" y="0"/>
                    <a:pt x="1003995" y="2181"/>
                    <a:pt x="1007877" y="6063"/>
                  </a:cubicBezTo>
                  <a:cubicBezTo>
                    <a:pt x="1011759" y="9945"/>
                    <a:pt x="1013940" y="15211"/>
                    <a:pt x="1013940" y="20701"/>
                  </a:cubicBezTo>
                  <a:lnTo>
                    <a:pt x="1013940" y="499626"/>
                  </a:lnTo>
                  <a:cubicBezTo>
                    <a:pt x="1013940" y="505117"/>
                    <a:pt x="1011759" y="510382"/>
                    <a:pt x="1007877" y="514264"/>
                  </a:cubicBezTo>
                  <a:cubicBezTo>
                    <a:pt x="1003995" y="518147"/>
                    <a:pt x="998729" y="520328"/>
                    <a:pt x="993239" y="520328"/>
                  </a:cubicBezTo>
                  <a:lnTo>
                    <a:pt x="20701" y="520328"/>
                  </a:lnTo>
                  <a:cubicBezTo>
                    <a:pt x="15211" y="520328"/>
                    <a:pt x="9945" y="518147"/>
                    <a:pt x="6063" y="514264"/>
                  </a:cubicBezTo>
                  <a:cubicBezTo>
                    <a:pt x="2181" y="510382"/>
                    <a:pt x="0" y="505117"/>
                    <a:pt x="0" y="499626"/>
                  </a:cubicBezTo>
                  <a:lnTo>
                    <a:pt x="0" y="20701"/>
                  </a:lnTo>
                  <a:cubicBezTo>
                    <a:pt x="0" y="15211"/>
                    <a:pt x="2181" y="9945"/>
                    <a:pt x="6063" y="6063"/>
                  </a:cubicBezTo>
                  <a:cubicBezTo>
                    <a:pt x="9945" y="2181"/>
                    <a:pt x="15211" y="0"/>
                    <a:pt x="20701" y="0"/>
                  </a:cubicBezTo>
                  <a:close/>
                </a:path>
              </a:pathLst>
            </a:custGeom>
            <a:blipFill>
              <a:blip r:embed="rId3"/>
              <a:stretch>
                <a:fillRect l="0" t="-3174" r="0" b="-3174"/>
              </a:stretch>
            </a:blipFill>
            <a:ln w="38100" cap="sq">
              <a:solidFill>
                <a:srgbClr val="FFFFFF"/>
              </a:solidFill>
              <a:prstDash val="solid"/>
              <a:miter/>
            </a:ln>
          </p:spPr>
        </p:sp>
      </p:grpSp>
      <p:grpSp>
        <p:nvGrpSpPr>
          <p:cNvPr name="Group 5" id="5"/>
          <p:cNvGrpSpPr/>
          <p:nvPr/>
        </p:nvGrpSpPr>
        <p:grpSpPr>
          <a:xfrm rot="0">
            <a:off x="2499211" y="3037839"/>
            <a:ext cx="5925568" cy="6220461"/>
            <a:chOff x="0" y="0"/>
            <a:chExt cx="1560644" cy="1638311"/>
          </a:xfrm>
        </p:grpSpPr>
        <p:sp>
          <p:nvSpPr>
            <p:cNvPr name="Freeform 6" id="6"/>
            <p:cNvSpPr/>
            <p:nvPr/>
          </p:nvSpPr>
          <p:spPr>
            <a:xfrm flipH="false" flipV="false" rot="0">
              <a:off x="0" y="0"/>
              <a:ext cx="1560644" cy="1638311"/>
            </a:xfrm>
            <a:custGeom>
              <a:avLst/>
              <a:gdLst/>
              <a:ahLst/>
              <a:cxnLst/>
              <a:rect r="r" b="b" t="t" l="l"/>
              <a:pathLst>
                <a:path h="1638311" w="1560644">
                  <a:moveTo>
                    <a:pt x="33970" y="0"/>
                  </a:moveTo>
                  <a:lnTo>
                    <a:pt x="1526674" y="0"/>
                  </a:lnTo>
                  <a:cubicBezTo>
                    <a:pt x="1535683" y="0"/>
                    <a:pt x="1544324" y="3579"/>
                    <a:pt x="1550694" y="9950"/>
                  </a:cubicBezTo>
                  <a:cubicBezTo>
                    <a:pt x="1557065" y="16320"/>
                    <a:pt x="1560644" y="24960"/>
                    <a:pt x="1560644" y="33970"/>
                  </a:cubicBezTo>
                  <a:lnTo>
                    <a:pt x="1560644" y="1604341"/>
                  </a:lnTo>
                  <a:cubicBezTo>
                    <a:pt x="1560644" y="1613350"/>
                    <a:pt x="1557065" y="1621991"/>
                    <a:pt x="1550694" y="1628361"/>
                  </a:cubicBezTo>
                  <a:cubicBezTo>
                    <a:pt x="1544324" y="1634732"/>
                    <a:pt x="1535683" y="1638311"/>
                    <a:pt x="1526674" y="1638311"/>
                  </a:cubicBezTo>
                  <a:lnTo>
                    <a:pt x="33970" y="1638311"/>
                  </a:lnTo>
                  <a:cubicBezTo>
                    <a:pt x="24960" y="1638311"/>
                    <a:pt x="16320" y="1634732"/>
                    <a:pt x="9950" y="1628361"/>
                  </a:cubicBezTo>
                  <a:cubicBezTo>
                    <a:pt x="3579" y="1621991"/>
                    <a:pt x="0" y="1613350"/>
                    <a:pt x="0" y="1604341"/>
                  </a:cubicBezTo>
                  <a:lnTo>
                    <a:pt x="0" y="33970"/>
                  </a:lnTo>
                  <a:cubicBezTo>
                    <a:pt x="0" y="24960"/>
                    <a:pt x="3579" y="16320"/>
                    <a:pt x="9950" y="9950"/>
                  </a:cubicBezTo>
                  <a:cubicBezTo>
                    <a:pt x="16320" y="3579"/>
                    <a:pt x="24960" y="0"/>
                    <a:pt x="33970" y="0"/>
                  </a:cubicBezTo>
                  <a:close/>
                </a:path>
              </a:pathLst>
            </a:custGeom>
            <a:solidFill>
              <a:srgbClr val="001737"/>
            </a:solidFill>
            <a:ln w="38100" cap="rnd">
              <a:solidFill>
                <a:srgbClr val="FFFFFF"/>
              </a:solidFill>
              <a:prstDash val="solid"/>
              <a:round/>
            </a:ln>
          </p:spPr>
        </p:sp>
        <p:sp>
          <p:nvSpPr>
            <p:cNvPr name="TextBox 7" id="7"/>
            <p:cNvSpPr txBox="true"/>
            <p:nvPr/>
          </p:nvSpPr>
          <p:spPr>
            <a:xfrm>
              <a:off x="0" y="-57150"/>
              <a:ext cx="1560644" cy="1695461"/>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1664332" y="1281641"/>
            <a:ext cx="554025" cy="536900"/>
          </a:xfrm>
          <a:custGeom>
            <a:avLst/>
            <a:gdLst/>
            <a:ahLst/>
            <a:cxnLst/>
            <a:rect r="r" b="b" t="t" l="l"/>
            <a:pathLst>
              <a:path h="536900" w="554025">
                <a:moveTo>
                  <a:pt x="0" y="0"/>
                </a:moveTo>
                <a:lnTo>
                  <a:pt x="554025" y="0"/>
                </a:lnTo>
                <a:lnTo>
                  <a:pt x="554025" y="536900"/>
                </a:lnTo>
                <a:lnTo>
                  <a:pt x="0" y="536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8950613" y="2095448"/>
            <a:ext cx="8187081" cy="3829411"/>
          </a:xfrm>
          <a:prstGeom prst="rect">
            <a:avLst/>
          </a:prstGeom>
        </p:spPr>
        <p:txBody>
          <a:bodyPr anchor="t" rtlCol="false" tIns="0" lIns="0" bIns="0" rIns="0">
            <a:spAutoFit/>
          </a:bodyPr>
          <a:lstStyle/>
          <a:p>
            <a:pPr algn="l">
              <a:lnSpc>
                <a:spcPts val="5821"/>
              </a:lnSpc>
            </a:pPr>
            <a:r>
              <a:rPr lang="en-US" sz="6540" b="true">
                <a:solidFill>
                  <a:srgbClr val="FFFFFF"/>
                </a:solidFill>
                <a:latin typeface="Poppins Semi-Bold"/>
                <a:ea typeface="Poppins Semi-Bold"/>
                <a:cs typeface="Poppins Semi-Bold"/>
                <a:sym typeface="Poppins Semi-Bold"/>
              </a:rPr>
              <a:t>SI FUESE A HACER ESTE ESTUDIO DE NUEVO ¿QUÉ HARÍA MEJOR?</a:t>
            </a:r>
          </a:p>
          <a:p>
            <a:pPr algn="l">
              <a:lnSpc>
                <a:spcPts val="5821"/>
              </a:lnSpc>
            </a:pPr>
          </a:p>
        </p:txBody>
      </p:sp>
      <p:sp>
        <p:nvSpPr>
          <p:cNvPr name="TextBox 10" id="10"/>
          <p:cNvSpPr txBox="true"/>
          <p:nvPr/>
        </p:nvSpPr>
        <p:spPr>
          <a:xfrm rot="0">
            <a:off x="2821759" y="3750786"/>
            <a:ext cx="5280472" cy="4836658"/>
          </a:xfrm>
          <a:prstGeom prst="rect">
            <a:avLst/>
          </a:prstGeom>
        </p:spPr>
        <p:txBody>
          <a:bodyPr anchor="t" rtlCol="false" tIns="0" lIns="0" bIns="0" rIns="0">
            <a:spAutoFit/>
          </a:bodyPr>
          <a:lstStyle/>
          <a:p>
            <a:pPr algn="l" marL="359523" indent="-179762" lvl="1">
              <a:lnSpc>
                <a:spcPts val="2031"/>
              </a:lnSpc>
              <a:buFont typeface="Arial"/>
              <a:buChar char="•"/>
            </a:pPr>
            <a:r>
              <a:rPr lang="en-US" sz="1665">
                <a:solidFill>
                  <a:srgbClr val="FFFFFF"/>
                </a:solidFill>
                <a:latin typeface="Poppins Extra-Light"/>
                <a:ea typeface="Poppins Extra-Light"/>
                <a:cs typeface="Poppins Extra-Light"/>
                <a:sym typeface="Poppins Extra-Light"/>
              </a:rPr>
              <a:t>Ampliaría las fuentes de datos incluyendo variables  como clima y tráfico aéreo.</a:t>
            </a:r>
          </a:p>
          <a:p>
            <a:pPr algn="l">
              <a:lnSpc>
                <a:spcPts val="2031"/>
              </a:lnSpc>
            </a:pPr>
          </a:p>
          <a:p>
            <a:pPr algn="l" marL="359523" indent="-179762" lvl="1">
              <a:lnSpc>
                <a:spcPts val="2031"/>
              </a:lnSpc>
              <a:buFont typeface="Arial"/>
              <a:buChar char="•"/>
            </a:pPr>
            <a:r>
              <a:rPr lang="en-US" sz="1665">
                <a:solidFill>
                  <a:srgbClr val="FFFFFF"/>
                </a:solidFill>
                <a:latin typeface="Poppins Extra-Light"/>
                <a:ea typeface="Poppins Extra-Light"/>
                <a:cs typeface="Poppins Extra-Light"/>
                <a:sym typeface="Poppins Extra-Light"/>
              </a:rPr>
              <a:t>De tener los recursos trabajaría con un volumen de datos mayor, para no limitarme a una muestra.</a:t>
            </a:r>
          </a:p>
          <a:p>
            <a:pPr algn="l">
              <a:lnSpc>
                <a:spcPts val="2031"/>
              </a:lnSpc>
            </a:pPr>
          </a:p>
          <a:p>
            <a:pPr algn="l" marL="359523" indent="-179762" lvl="1">
              <a:lnSpc>
                <a:spcPts val="2031"/>
              </a:lnSpc>
              <a:buFont typeface="Arial"/>
              <a:buChar char="•"/>
            </a:pPr>
            <a:r>
              <a:rPr lang="en-US" sz="1665">
                <a:solidFill>
                  <a:srgbClr val="FFFFFF"/>
                </a:solidFill>
                <a:latin typeface="Poppins Extra-Light"/>
                <a:ea typeface="Poppins Extra-Light"/>
                <a:cs typeface="Poppins Extra-Light"/>
                <a:sym typeface="Poppins Extra-Light"/>
              </a:rPr>
              <a:t>Probaría arquitecturas más complejas (como stacking de modelos) o redes neuronales tabulares.</a:t>
            </a:r>
          </a:p>
          <a:p>
            <a:pPr algn="l">
              <a:lnSpc>
                <a:spcPts val="2031"/>
              </a:lnSpc>
            </a:pPr>
          </a:p>
          <a:p>
            <a:pPr algn="l" marL="359523" indent="-179762" lvl="1">
              <a:lnSpc>
                <a:spcPts val="2031"/>
              </a:lnSpc>
              <a:buFont typeface="Arial"/>
              <a:buChar char="•"/>
            </a:pPr>
            <a:r>
              <a:rPr lang="en-US" sz="1665">
                <a:solidFill>
                  <a:srgbClr val="FFFFFF"/>
                </a:solidFill>
                <a:latin typeface="Poppins Extra-Light"/>
                <a:ea typeface="Poppins Extra-Light"/>
                <a:cs typeface="Poppins Extra-Light"/>
                <a:sym typeface="Poppins Extra-Light"/>
              </a:rPr>
              <a:t>Automatizaría el pipeline desde la limpieza hasta la predicción para hacerlo más replicable.</a:t>
            </a:r>
          </a:p>
          <a:p>
            <a:pPr algn="l">
              <a:lnSpc>
                <a:spcPts val="2031"/>
              </a:lnSpc>
            </a:pPr>
          </a:p>
          <a:p>
            <a:pPr algn="l" marL="359523" indent="-179762" lvl="1">
              <a:lnSpc>
                <a:spcPts val="2031"/>
              </a:lnSpc>
              <a:buFont typeface="Arial"/>
              <a:buChar char="•"/>
            </a:pPr>
            <a:r>
              <a:rPr lang="en-US" sz="1665">
                <a:solidFill>
                  <a:srgbClr val="FFFFFF"/>
                </a:solidFill>
                <a:latin typeface="Poppins Extra-Light"/>
                <a:ea typeface="Poppins Extra-Light"/>
                <a:cs typeface="Poppins Extra-Light"/>
                <a:sym typeface="Poppins Extra-Light"/>
              </a:rPr>
              <a:t>Haría más énfasis en la explicabilidad del modelo, para que operadores entiendan por qué se predice que un vuelo se retrasará.</a:t>
            </a:r>
          </a:p>
          <a:p>
            <a:pPr algn="l">
              <a:lnSpc>
                <a:spcPts val="2031"/>
              </a:lnSpc>
            </a:pPr>
          </a:p>
        </p:txBody>
      </p:sp>
      <p:sp>
        <p:nvSpPr>
          <p:cNvPr name="TextBox 11" id="11"/>
          <p:cNvSpPr txBox="true"/>
          <p:nvPr/>
        </p:nvSpPr>
        <p:spPr>
          <a:xfrm rot="0">
            <a:off x="2299964" y="1333874"/>
            <a:ext cx="2539402"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Story Telling</a:t>
            </a:r>
          </a:p>
        </p:txBody>
      </p:sp>
      <p:sp>
        <p:nvSpPr>
          <p:cNvPr name="TextBox 12" id="12"/>
          <p:cNvSpPr txBox="true"/>
          <p:nvPr/>
        </p:nvSpPr>
        <p:spPr>
          <a:xfrm rot="0">
            <a:off x="10289056" y="1333874"/>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Puntualidad</a:t>
            </a:r>
          </a:p>
        </p:txBody>
      </p:sp>
      <p:sp>
        <p:nvSpPr>
          <p:cNvPr name="TextBox 13" id="13"/>
          <p:cNvSpPr txBox="true"/>
          <p:nvPr/>
        </p:nvSpPr>
        <p:spPr>
          <a:xfrm rot="0">
            <a:off x="12589232" y="1333874"/>
            <a:ext cx="1721562"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Retrasos</a:t>
            </a:r>
          </a:p>
        </p:txBody>
      </p:sp>
      <p:sp>
        <p:nvSpPr>
          <p:cNvPr name="TextBox 14" id="14"/>
          <p:cNvSpPr txBox="true"/>
          <p:nvPr/>
        </p:nvSpPr>
        <p:spPr>
          <a:xfrm rot="0">
            <a:off x="14891819" y="1333874"/>
            <a:ext cx="1721562" cy="746760"/>
          </a:xfrm>
          <a:prstGeom prst="rect">
            <a:avLst/>
          </a:prstGeom>
        </p:spPr>
        <p:txBody>
          <a:bodyPr anchor="t" rtlCol="false" tIns="0" lIns="0" bIns="0" rIns="0">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Experiencia del Usuario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DAGtmtB5TNQ</dc:identifier>
  <dcterms:modified xsi:type="dcterms:W3CDTF">2011-08-01T06:04:30Z</dcterms:modified>
  <cp:revision>1</cp:revision>
  <dc:title>Predicción de Retrasos en Vuelos Comerciales utilizando Modelos de Clasificación</dc:title>
</cp:coreProperties>
</file>